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63" r:id="rId2"/>
    <p:sldId id="276" r:id="rId3"/>
    <p:sldId id="388" r:id="rId4"/>
    <p:sldId id="389" r:id="rId5"/>
    <p:sldId id="280" r:id="rId6"/>
    <p:sldId id="279" r:id="rId7"/>
    <p:sldId id="385" r:id="rId8"/>
    <p:sldId id="282" r:id="rId9"/>
    <p:sldId id="285" r:id="rId10"/>
    <p:sldId id="286" r:id="rId11"/>
    <p:sldId id="287" r:id="rId12"/>
    <p:sldId id="269" r:id="rId13"/>
    <p:sldId id="378" r:id="rId14"/>
    <p:sldId id="376" r:id="rId15"/>
    <p:sldId id="291" r:id="rId16"/>
    <p:sldId id="299" r:id="rId17"/>
    <p:sldId id="288" r:id="rId18"/>
    <p:sldId id="292" r:id="rId19"/>
    <p:sldId id="293" r:id="rId20"/>
    <p:sldId id="301" r:id="rId21"/>
    <p:sldId id="295" r:id="rId22"/>
    <p:sldId id="302" r:id="rId23"/>
    <p:sldId id="307" r:id="rId24"/>
    <p:sldId id="297" r:id="rId25"/>
    <p:sldId id="318" r:id="rId26"/>
    <p:sldId id="321" r:id="rId27"/>
    <p:sldId id="320" r:id="rId28"/>
    <p:sldId id="298" r:id="rId29"/>
    <p:sldId id="325" r:id="rId30"/>
    <p:sldId id="322" r:id="rId31"/>
    <p:sldId id="382" r:id="rId32"/>
    <p:sldId id="323" r:id="rId33"/>
    <p:sldId id="306" r:id="rId34"/>
    <p:sldId id="328" r:id="rId35"/>
    <p:sldId id="330" r:id="rId36"/>
    <p:sldId id="327" r:id="rId37"/>
    <p:sldId id="334" r:id="rId38"/>
    <p:sldId id="375" r:id="rId39"/>
    <p:sldId id="340" r:id="rId40"/>
    <p:sldId id="313" r:id="rId41"/>
    <p:sldId id="347" r:id="rId42"/>
    <p:sldId id="354" r:id="rId43"/>
    <p:sldId id="355" r:id="rId44"/>
    <p:sldId id="357" r:id="rId45"/>
    <p:sldId id="348" r:id="rId46"/>
    <p:sldId id="380" r:id="rId47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6490" autoAdjust="0"/>
    <p:restoredTop sz="94660"/>
  </p:normalViewPr>
  <p:slideViewPr>
    <p:cSldViewPr>
      <p:cViewPr>
        <p:scale>
          <a:sx n="70" d="100"/>
          <a:sy n="70" d="100"/>
        </p:scale>
        <p:origin x="-124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CA2B139-2102-46F8-8FA1-8C6AB0236120}" type="datetimeFigureOut">
              <a:rPr lang="es-AR"/>
              <a:pPr>
                <a:defRPr/>
              </a:pPr>
              <a:t>21/05/2016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A5645C-41D5-40DF-9345-6B5E791FE56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ADB4F9-82E6-4EE6-AADE-3A4DCDD3B1AD}" type="slidenum">
              <a:rPr lang="es-ES" smtClean="0"/>
              <a:pPr/>
              <a:t>14</a:t>
            </a:fld>
            <a:endParaRPr lang="es-ES" smtClean="0"/>
          </a:p>
        </p:txBody>
      </p:sp>
      <p:sp>
        <p:nvSpPr>
          <p:cNvPr id="471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73CE6-84CD-4BA5-BBF2-03E5FF887ECC}" type="datetimeFigureOut">
              <a:rPr lang="es-AR"/>
              <a:pPr>
                <a:defRPr/>
              </a:pPr>
              <a:t>21/05/2016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F4171-52BC-4B08-A564-24DCA8EA526C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BE596-4534-4014-90DB-A5FFB962B673}" type="datetimeFigureOut">
              <a:rPr lang="es-AR"/>
              <a:pPr>
                <a:defRPr/>
              </a:pPr>
              <a:t>21/05/2016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A3DC0-8ED1-4024-97E9-96E26B8F8A70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2DE40-8E2B-44D9-A447-9C25D73524A8}" type="datetimeFigureOut">
              <a:rPr lang="es-AR"/>
              <a:pPr>
                <a:defRPr/>
              </a:pPr>
              <a:t>21/05/2016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46E0E-E2ED-49A0-A980-656DB5296F8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95E00-5685-423A-AB55-7E52E3431FF5}" type="datetimeFigureOut">
              <a:rPr lang="es-AR"/>
              <a:pPr>
                <a:defRPr/>
              </a:pPr>
              <a:t>21/05/2016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F3A67-08B6-40B7-A9FE-8DD4C705125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9B9DC-7230-4614-9F13-F6F4A3B9BF1F}" type="datetimeFigureOut">
              <a:rPr lang="es-AR"/>
              <a:pPr>
                <a:defRPr/>
              </a:pPr>
              <a:t>21/05/2016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18B75-1F96-466D-9F0E-A48F493E31D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295B6-1B24-4692-ABC2-26F0E612B4DE}" type="datetimeFigureOut">
              <a:rPr lang="es-AR"/>
              <a:pPr>
                <a:defRPr/>
              </a:pPr>
              <a:t>21/05/2016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B7194-D595-48DD-AD81-ED03415AC62E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8804E-5251-42CB-9CCE-A4849EEAF50C}" type="datetimeFigureOut">
              <a:rPr lang="es-AR"/>
              <a:pPr>
                <a:defRPr/>
              </a:pPr>
              <a:t>21/05/2016</a:t>
            </a:fld>
            <a:endParaRPr lang="es-AR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D0B2B-709D-43AF-8A04-71D53ED3C3C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C1E60-6CE6-4192-9412-BE51A605EA41}" type="datetimeFigureOut">
              <a:rPr lang="es-AR"/>
              <a:pPr>
                <a:defRPr/>
              </a:pPr>
              <a:t>21/05/2016</a:t>
            </a:fld>
            <a:endParaRPr lang="es-AR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7C055-3B11-4423-B7F9-0F2DA7AB62AD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6CDC4-CA19-4375-BD05-D5EBAC262A94}" type="datetimeFigureOut">
              <a:rPr lang="es-AR"/>
              <a:pPr>
                <a:defRPr/>
              </a:pPr>
              <a:t>21/05/2016</a:t>
            </a:fld>
            <a:endParaRPr lang="es-AR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78B60-E712-488A-8884-2D7CCBEDD2C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03E9-FB52-4019-823B-21E4B01F9DF1}" type="datetimeFigureOut">
              <a:rPr lang="es-AR"/>
              <a:pPr>
                <a:defRPr/>
              </a:pPr>
              <a:t>21/05/2016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3A0D5-13E8-49D4-9622-B126C8F42DE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D2951-F35A-4CB4-B343-12C6C774D3B2}" type="datetimeFigureOut">
              <a:rPr lang="es-AR"/>
              <a:pPr>
                <a:defRPr/>
              </a:pPr>
              <a:t>21/05/2016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10A44-F115-485D-93DB-BDDBDC15320D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AR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A6CF3D-740F-446E-9792-87CDEAECBE00}" type="datetimeFigureOut">
              <a:rPr lang="es-AR"/>
              <a:pPr>
                <a:defRPr/>
              </a:pPr>
              <a:t>21/05/2016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1EBF3B-5003-412C-A864-6FEDDAFA829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%C3%89ster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s.wikipedia.org/wiki/Peso_molecular" TargetMode="External"/><Relationship Id="rId5" Type="http://schemas.openxmlformats.org/officeDocument/2006/relationships/hyperlink" Target="http://es.wikipedia.org/wiki/Alcohol" TargetMode="External"/><Relationship Id="rId4" Type="http://schemas.openxmlformats.org/officeDocument/2006/relationships/hyperlink" Target="http://es.wikipedia.org/wiki/%C3%81cido_graso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4313" y="0"/>
            <a:ext cx="8929687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LIC.  Y PROF. CS BIOL – LIC. BIOTECNOLOGÍA          	                      QCA.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51" name="4 Rectángulo"/>
          <p:cNvSpPr>
            <a:spLocks noChangeArrowheads="1"/>
          </p:cNvSpPr>
          <p:nvPr/>
        </p:nvSpPr>
        <p:spPr bwMode="auto">
          <a:xfrm>
            <a:off x="571500" y="357188"/>
            <a:ext cx="8072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>
                <a:latin typeface="Calibri" pitchFamily="34" charset="0"/>
              </a:rPr>
              <a:t>PROGRAMA ANALITICO Y/O DE EXAMEN</a:t>
            </a:r>
          </a:p>
          <a:p>
            <a:r>
              <a:rPr lang="es-AR" sz="2400" b="1">
                <a:solidFill>
                  <a:srgbClr val="C00000"/>
                </a:solidFill>
                <a:latin typeface="Calibri" pitchFamily="34" charset="0"/>
              </a:rPr>
              <a:t> </a:t>
            </a:r>
            <a:r>
              <a:rPr lang="es-AR" sz="240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s-AR" sz="2400">
                <a:solidFill>
                  <a:srgbClr val="0070C0"/>
                </a:solidFill>
                <a:latin typeface="Calibri" pitchFamily="34" charset="0"/>
              </a:rPr>
            </a:br>
            <a:endParaRPr lang="es-AR" sz="2400">
              <a:latin typeface="Calibri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785813"/>
            <a:ext cx="7929563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Bolilla 6	</a:t>
            </a:r>
            <a:r>
              <a:rPr lang="es-ES_tradnl" sz="3200" b="1" dirty="0">
                <a:solidFill>
                  <a:srgbClr val="C00000"/>
                </a:solidFill>
                <a:latin typeface="+mj-lt"/>
              </a:rPr>
              <a:t>METABOLISMO DE LÍPIDOS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_tradnl" sz="3200" b="1" dirty="0"/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A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AR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5 Rectángulo"/>
          <p:cNvSpPr>
            <a:spLocks noChangeArrowheads="1"/>
          </p:cNvSpPr>
          <p:nvPr/>
        </p:nvSpPr>
        <p:spPr bwMode="auto">
          <a:xfrm>
            <a:off x="357188" y="1785938"/>
            <a:ext cx="7358062" cy="4094162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AR" sz="2000" b="1">
                <a:solidFill>
                  <a:srgbClr val="0000CC"/>
                </a:solidFill>
              </a:rPr>
              <a:t>Digestión y absorción de Lípidos. Metabolismo de lípidos</a:t>
            </a:r>
            <a:r>
              <a:rPr lang="es-AR" sz="2000" b="1"/>
              <a:t>. </a:t>
            </a:r>
          </a:p>
          <a:p>
            <a:endParaRPr lang="es-AR" sz="2000" b="1"/>
          </a:p>
          <a:p>
            <a:pPr>
              <a:buFont typeface="Arial" charset="0"/>
              <a:buChar char="•"/>
            </a:pPr>
            <a:r>
              <a:rPr lang="es-AR" sz="2000" b="1"/>
              <a:t>Beta-oxidación. Ácidos grasos saturados, no saturados e insaturados de número par de átomos de C. Regulación en la utilización de sustrato. </a:t>
            </a:r>
          </a:p>
          <a:p>
            <a:pPr>
              <a:buFont typeface="Arial" charset="0"/>
              <a:buChar char="•"/>
            </a:pPr>
            <a:endParaRPr lang="es-AR" sz="2000" b="1"/>
          </a:p>
          <a:p>
            <a:pPr>
              <a:buFont typeface="Arial" charset="0"/>
              <a:buChar char="•"/>
            </a:pPr>
            <a:r>
              <a:rPr lang="es-AR" sz="2000" b="1"/>
              <a:t>Oxidación de ácidos grasos de número impar de átomos de carbono. Oxidación peroxisómica de ácidos grasos. Rendimiento energético. </a:t>
            </a:r>
          </a:p>
          <a:p>
            <a:pPr>
              <a:buFont typeface="Arial" charset="0"/>
              <a:buChar char="•"/>
            </a:pPr>
            <a:endParaRPr lang="es-AR" sz="2000" b="1"/>
          </a:p>
          <a:p>
            <a:pPr>
              <a:buFont typeface="Arial" charset="0"/>
              <a:buChar char="•"/>
            </a:pPr>
            <a:r>
              <a:rPr lang="es-AR" sz="2000" b="1"/>
              <a:t>Ciclo del Glioxilato. Localización. Importancia. </a:t>
            </a:r>
          </a:p>
          <a:p>
            <a:pPr>
              <a:buFont typeface="Arial" charset="0"/>
              <a:buChar char="•"/>
            </a:pPr>
            <a:endParaRPr lang="es-AR" sz="2000" b="1"/>
          </a:p>
          <a:p>
            <a:pPr>
              <a:buFont typeface="Arial" charset="0"/>
              <a:buChar char="•"/>
            </a:pPr>
            <a:r>
              <a:rPr lang="es-AR" sz="2000" b="1"/>
              <a:t>Cuerpos cetónicos. </a:t>
            </a:r>
            <a:endParaRPr lang="es-AR" sz="200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61325" y="357188"/>
            <a:ext cx="108267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38" y="4714875"/>
            <a:ext cx="6572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"/>
          <p:cNvSpPr/>
          <p:nvPr/>
        </p:nvSpPr>
        <p:spPr>
          <a:xfrm>
            <a:off x="7643813" y="1357313"/>
            <a:ext cx="500062" cy="785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73238"/>
            <a:ext cx="7812088" cy="3941762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s-ES_tradnl" sz="2400" b="1" u="sng" dirty="0" err="1" smtClean="0">
                <a:latin typeface="Arial" charset="0"/>
              </a:rPr>
              <a:t>Acidos</a:t>
            </a:r>
            <a:r>
              <a:rPr lang="es-ES_tradnl" sz="2400" b="1" u="sng" dirty="0" smtClean="0">
                <a:latin typeface="Arial" charset="0"/>
              </a:rPr>
              <a:t> grasos omega 3</a:t>
            </a:r>
            <a:r>
              <a:rPr lang="es-ES_tradnl" sz="2400" dirty="0" smtClean="0"/>
              <a:t> (</a:t>
            </a:r>
            <a:r>
              <a:rPr lang="es-ES_tradnl" sz="2400" dirty="0" smtClean="0">
                <a:latin typeface="Symbol" pitchFamily="18" charset="2"/>
              </a:rPr>
              <a:t>w=3):</a:t>
            </a:r>
            <a:r>
              <a:rPr lang="es-ES_tradnl" sz="2400" dirty="0" smtClean="0">
                <a:latin typeface="Arial" charset="0"/>
              </a:rPr>
              <a:t>El primer doble enlace se encuentra en el tercer carbono contando desde el extremo metílico (denominado omega)</a:t>
            </a:r>
          </a:p>
          <a:p>
            <a:pPr eaLnBrk="1" hangingPunct="1"/>
            <a:endParaRPr lang="es-ES_tradnl" sz="2400" dirty="0" smtClean="0">
              <a:latin typeface="Arial" charset="0"/>
            </a:endParaRPr>
          </a:p>
          <a:p>
            <a:pPr eaLnBrk="1" hangingPunct="1"/>
            <a:endParaRPr lang="es-ES_tradnl" sz="2400" dirty="0" smtClean="0">
              <a:latin typeface="Arial" charset="0"/>
            </a:endParaRPr>
          </a:p>
          <a:p>
            <a:pPr eaLnBrk="1" hangingPunct="1"/>
            <a:r>
              <a:rPr lang="es-ES_tradnl" sz="2400" b="1" u="sng" dirty="0" err="1" smtClean="0">
                <a:latin typeface="Arial" charset="0"/>
              </a:rPr>
              <a:t>Acidos</a:t>
            </a:r>
            <a:r>
              <a:rPr lang="es-ES_tradnl" sz="2400" b="1" u="sng" dirty="0" smtClean="0">
                <a:latin typeface="Arial" charset="0"/>
              </a:rPr>
              <a:t> grasos omega 6</a:t>
            </a:r>
            <a:r>
              <a:rPr lang="es-ES_tradnl" sz="2400" dirty="0" smtClean="0">
                <a:latin typeface="Arial" charset="0"/>
              </a:rPr>
              <a:t> (</a:t>
            </a:r>
            <a:r>
              <a:rPr lang="es-ES_tradnl" sz="2400" dirty="0" smtClean="0">
                <a:latin typeface="Symbol" pitchFamily="18" charset="2"/>
              </a:rPr>
              <a:t>w</a:t>
            </a:r>
            <a:r>
              <a:rPr lang="es-ES_tradnl" sz="2400" dirty="0" smtClean="0">
                <a:latin typeface="Arial" charset="0"/>
              </a:rPr>
              <a:t>=6):El primer doble enlace se encuentra en el sexto carbono contando desde el extremo metílico</a:t>
            </a:r>
          </a:p>
          <a:p>
            <a:pPr eaLnBrk="1" hangingPunct="1">
              <a:buFontTx/>
              <a:buNone/>
            </a:pPr>
            <a:endParaRPr lang="es-ES" sz="2800" dirty="0" smtClean="0">
              <a:latin typeface="Arial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2400" cy="1143000"/>
          </a:xfr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es-ES_tradnl" sz="2800" b="1" dirty="0" smtClean="0">
                <a:solidFill>
                  <a:srgbClr val="C00000"/>
                </a:solidFill>
              </a:rPr>
              <a:t/>
            </a:r>
            <a:br>
              <a:rPr lang="es-ES_tradnl" sz="2800" b="1" dirty="0" smtClean="0">
                <a:solidFill>
                  <a:srgbClr val="C00000"/>
                </a:solidFill>
              </a:rPr>
            </a:br>
            <a:r>
              <a:rPr lang="es-ES_tradnl" sz="2800" b="1" dirty="0" smtClean="0">
                <a:solidFill>
                  <a:srgbClr val="C00000"/>
                </a:solidFill>
              </a:rPr>
              <a:t>ACIDOS GRASOS ESENCIALES</a:t>
            </a:r>
            <a:br>
              <a:rPr lang="es-ES_tradnl" sz="2800" b="1" dirty="0" smtClean="0">
                <a:solidFill>
                  <a:srgbClr val="C00000"/>
                </a:solidFill>
              </a:rPr>
            </a:br>
            <a:r>
              <a:rPr lang="es-ES_tradnl" sz="2800" b="1" dirty="0" smtClean="0">
                <a:solidFill>
                  <a:srgbClr val="0000CC"/>
                </a:solidFill>
              </a:rPr>
              <a:t>- </a:t>
            </a:r>
            <a:r>
              <a:rPr lang="es-ES_tradnl" sz="2400" b="1" dirty="0" smtClean="0">
                <a:solidFill>
                  <a:srgbClr val="0000CC"/>
                </a:solidFill>
              </a:rPr>
              <a:t>no son sintetizados por el organismo</a:t>
            </a:r>
            <a:br>
              <a:rPr lang="es-ES_tradnl" sz="2400" b="1" dirty="0" smtClean="0">
                <a:solidFill>
                  <a:srgbClr val="0000CC"/>
                </a:solidFill>
              </a:rPr>
            </a:br>
            <a:r>
              <a:rPr lang="es-ES_tradnl" sz="2400" b="1" dirty="0" smtClean="0">
                <a:solidFill>
                  <a:srgbClr val="0000CC"/>
                </a:solidFill>
              </a:rPr>
              <a:t>- deben ser provistos con la dieta</a:t>
            </a:r>
            <a:br>
              <a:rPr lang="es-ES_tradnl" sz="2400" b="1" dirty="0" smtClean="0">
                <a:solidFill>
                  <a:srgbClr val="0000CC"/>
                </a:solidFill>
              </a:rPr>
            </a:br>
            <a:r>
              <a:rPr lang="es-ES_tradnl" sz="2400" b="1" dirty="0" smtClean="0">
                <a:solidFill>
                  <a:srgbClr val="0000CC"/>
                </a:solidFill>
              </a:rPr>
              <a:t>- son </a:t>
            </a:r>
            <a:r>
              <a:rPr lang="es-ES_tradnl" sz="2400" b="1" dirty="0" err="1" smtClean="0">
                <a:solidFill>
                  <a:srgbClr val="0000CC"/>
                </a:solidFill>
              </a:rPr>
              <a:t>poliinsaturados</a:t>
            </a:r>
            <a:r>
              <a:rPr lang="es-ES_tradnl" sz="2400" b="1" dirty="0" smtClean="0">
                <a:solidFill>
                  <a:srgbClr val="0000CC"/>
                </a:solidFill>
              </a:rPr>
              <a:t/>
            </a:r>
            <a:br>
              <a:rPr lang="es-ES_tradnl" sz="2400" b="1" dirty="0" smtClean="0">
                <a:solidFill>
                  <a:srgbClr val="0000CC"/>
                </a:solidFill>
              </a:rPr>
            </a:br>
            <a:endParaRPr lang="es-ES" sz="2400" b="1" dirty="0" smtClean="0">
              <a:solidFill>
                <a:srgbClr val="0000CC"/>
              </a:solidFill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00063" y="5143500"/>
            <a:ext cx="7715250" cy="78422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ACIDO LINOLEICO (18:2) ) (</a:t>
            </a:r>
            <a:r>
              <a:rPr lang="es-ES_tradnl" b="1">
                <a:latin typeface="Symbol" pitchFamily="18" charset="2"/>
              </a:rPr>
              <a:t>w 6,9)</a:t>
            </a:r>
            <a:endParaRPr lang="es-ES" b="1"/>
          </a:p>
          <a:p>
            <a:pPr>
              <a:spcBef>
                <a:spcPct val="50000"/>
              </a:spcBef>
            </a:pPr>
            <a:r>
              <a:rPr lang="es-ES_tradnl" b="1"/>
              <a:t>(1% del valor calórico de la dieta)</a:t>
            </a:r>
            <a:endParaRPr lang="es-ES" b="1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00063" y="2987675"/>
            <a:ext cx="4752975" cy="369888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/>
              <a:t>ACIDO LINOLENICO (18:3) (</a:t>
            </a:r>
            <a:r>
              <a:rPr lang="es-ES_tradnl" b="1">
                <a:latin typeface="Symbol" pitchFamily="18" charset="2"/>
              </a:rPr>
              <a:t>w 3,6,9)</a:t>
            </a:r>
            <a:endParaRPr lang="es-ES" b="1"/>
          </a:p>
        </p:txBody>
      </p:sp>
      <p:pic>
        <p:nvPicPr>
          <p:cNvPr id="81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4714875"/>
            <a:ext cx="3552825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2400" cy="1143000"/>
          </a:xfr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es-ES_tradnl" sz="2800" b="1" smtClean="0">
                <a:solidFill>
                  <a:srgbClr val="C00000"/>
                </a:solidFill>
              </a:rPr>
              <a:t>ACIDOS GRASOS ESENCIALES</a:t>
            </a:r>
            <a:br>
              <a:rPr lang="es-ES_tradnl" sz="2800" b="1" smtClean="0">
                <a:solidFill>
                  <a:srgbClr val="C00000"/>
                </a:solidFill>
              </a:rPr>
            </a:br>
            <a:r>
              <a:rPr lang="es-ES_tradnl" sz="2800" b="1" smtClean="0">
                <a:solidFill>
                  <a:srgbClr val="0000CC"/>
                </a:solidFill>
              </a:rPr>
              <a:t>Ácidos grasos poliinsaturados</a:t>
            </a:r>
            <a:br>
              <a:rPr lang="es-ES_tradnl" sz="2800" b="1" smtClean="0">
                <a:solidFill>
                  <a:srgbClr val="0000CC"/>
                </a:solidFill>
              </a:rPr>
            </a:br>
            <a:r>
              <a:rPr lang="es-ES_tradnl" sz="2400" b="1" smtClean="0">
                <a:solidFill>
                  <a:srgbClr val="0000CC"/>
                </a:solidFill>
              </a:rPr>
              <a:t>Importancia en la dieta</a:t>
            </a:r>
            <a:endParaRPr lang="es-ES" sz="2400" b="1" smtClean="0">
              <a:solidFill>
                <a:srgbClr val="0000CC"/>
              </a:solidFill>
            </a:endParaRPr>
          </a:p>
        </p:txBody>
      </p:sp>
      <p:pic>
        <p:nvPicPr>
          <p:cNvPr id="9219" name="Picture 7" descr="Omega fatty acids 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571625"/>
            <a:ext cx="34290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CuadroTexto"/>
          <p:cNvSpPr txBox="1"/>
          <p:nvPr/>
        </p:nvSpPr>
        <p:spPr>
          <a:xfrm>
            <a:off x="0" y="1785938"/>
            <a:ext cx="5675313" cy="4400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Dieta rica en AG poliinsaturados (</a:t>
            </a:r>
            <a:r>
              <a:rPr lang="es-ES_tradnl" sz="2000" b="1" i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cis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</a:t>
            </a:r>
          </a:p>
          <a:p>
            <a:pPr algn="ctr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(1-2% del total de calorías)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es-AR" sz="20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aceites vegetales y de semillas (colza, nuez)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es-AR" sz="20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pescado graso (salmón, caballa, arenque) </a:t>
            </a:r>
            <a:endParaRPr lang="es-ES_tradnl"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endParaRPr lang="es-ES_tradnl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colesterol en sangre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nivel de TG en plasma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Factor preventivo de aterosclerosis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Protegen de enfermedad coronaria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presión arterial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Efecto regulador del metabolismo de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Lipoproteínas del plasma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(disminuyen la producción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y aumentan la degradación de las LDL)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Digestión y Absorción</a:t>
            </a:r>
            <a:b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de los Lípidos</a:t>
            </a:r>
            <a:r>
              <a:rPr lang="en-US" altLang="en-US" sz="2800" b="1" smtClean="0">
                <a:solidFill>
                  <a:srgbClr val="FF0000"/>
                </a:solidFill>
                <a:latin typeface="Arial Rounded MT Bold" pitchFamily="34" charset="0"/>
              </a:rPr>
              <a:t/>
            </a:r>
            <a:br>
              <a:rPr lang="en-US" altLang="en-US" sz="2800" b="1" smtClean="0">
                <a:solidFill>
                  <a:srgbClr val="FF0000"/>
                </a:solidFill>
                <a:latin typeface="Arial Rounded MT Bold" pitchFamily="34" charset="0"/>
              </a:rPr>
            </a:br>
            <a:endParaRPr lang="es-ES_tradnl" sz="2800" b="1" smtClean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79877" name="Cuadro de texto 5" descr="20%"/>
          <p:cNvSpPr txBox="1">
            <a:spLocks noChangeArrowheads="1"/>
          </p:cNvSpPr>
          <p:nvPr/>
        </p:nvSpPr>
        <p:spPr bwMode="auto">
          <a:xfrm>
            <a:off x="539750" y="1214438"/>
            <a:ext cx="7848600" cy="1600200"/>
          </a:xfrm>
          <a:prstGeom prst="rect">
            <a:avLst/>
          </a:prstGeom>
          <a:pattFill prst="pct2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2800" b="1" u="sng" dirty="0" smtClean="0">
                <a:latin typeface="Aharoni" pitchFamily="2" charset="-79"/>
                <a:cs typeface="Aharoni" pitchFamily="2" charset="-79"/>
              </a:rPr>
              <a:t>LIPIDOS DE LA DIETA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: </a:t>
            </a:r>
          </a:p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Triglicéridos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, 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Fosfolípidos 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y 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Colesterol, 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Vitaminas liposolubles (A, D, E, K)</a:t>
            </a:r>
          </a:p>
        </p:txBody>
      </p:sp>
      <p:sp>
        <p:nvSpPr>
          <p:cNvPr id="79878" name="Cuadro de texto 6"/>
          <p:cNvSpPr txBox="1">
            <a:spLocks noChangeArrowheads="1"/>
          </p:cNvSpPr>
          <p:nvPr/>
        </p:nvSpPr>
        <p:spPr bwMode="auto">
          <a:xfrm>
            <a:off x="3276600" y="3284538"/>
            <a:ext cx="2447925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>
                <a:latin typeface="Times New Roman" pitchFamily="18" charset="0"/>
              </a:rPr>
              <a:t>LIPOLISIS</a:t>
            </a:r>
          </a:p>
        </p:txBody>
      </p:sp>
      <p:sp>
        <p:nvSpPr>
          <p:cNvPr id="79879" name="Cuadro de texto 7"/>
          <p:cNvSpPr txBox="1">
            <a:spLocks noChangeArrowheads="1"/>
          </p:cNvSpPr>
          <p:nvPr/>
        </p:nvSpPr>
        <p:spPr bwMode="auto">
          <a:xfrm>
            <a:off x="3059113" y="5589588"/>
            <a:ext cx="2808287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>
                <a:latin typeface="Times New Roman" pitchFamily="18" charset="0"/>
              </a:rPr>
              <a:t>ABSORCION</a:t>
            </a:r>
          </a:p>
        </p:txBody>
      </p:sp>
      <p:sp>
        <p:nvSpPr>
          <p:cNvPr id="79880" name="Línea 8"/>
          <p:cNvSpPr>
            <a:spLocks noChangeShapeType="1"/>
          </p:cNvSpPr>
          <p:nvPr/>
        </p:nvSpPr>
        <p:spPr bwMode="auto">
          <a:xfrm>
            <a:off x="4572000" y="3933825"/>
            <a:ext cx="0" cy="13668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79881" name="Cuadro de texto 9"/>
          <p:cNvSpPr txBox="1">
            <a:spLocks noChangeArrowheads="1"/>
          </p:cNvSpPr>
          <p:nvPr/>
        </p:nvSpPr>
        <p:spPr bwMode="auto">
          <a:xfrm>
            <a:off x="6011863" y="3868738"/>
            <a:ext cx="24177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s-ES_tradnl" sz="2000" b="1">
                <a:latin typeface="Times New Roman" pitchFamily="18" charset="0"/>
              </a:rPr>
              <a:t> Glicerol</a:t>
            </a:r>
          </a:p>
          <a:p>
            <a:pPr>
              <a:buFontTx/>
              <a:buChar char="-"/>
            </a:pPr>
            <a:r>
              <a:rPr lang="es-ES_tradnl" sz="2000" b="1">
                <a:latin typeface="Times New Roman" pitchFamily="18" charset="0"/>
              </a:rPr>
              <a:t> Monoacilglicéridos</a:t>
            </a:r>
          </a:p>
          <a:p>
            <a:pPr>
              <a:buFontTx/>
              <a:buChar char="-"/>
            </a:pPr>
            <a:r>
              <a:rPr lang="es-ES_tradnl" sz="2000" b="1">
                <a:latin typeface="Times New Roman" pitchFamily="18" charset="0"/>
              </a:rPr>
              <a:t> Ácidos grasos de cadena media y corta</a:t>
            </a:r>
          </a:p>
        </p:txBody>
      </p:sp>
      <p:sp>
        <p:nvSpPr>
          <p:cNvPr id="79882" name="Elipse 10" descr="20%"/>
          <p:cNvSpPr>
            <a:spLocks noChangeArrowheads="1"/>
          </p:cNvSpPr>
          <p:nvPr/>
        </p:nvSpPr>
        <p:spPr bwMode="auto">
          <a:xfrm>
            <a:off x="785813" y="3214688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/>
              <a:t>Enzimas</a:t>
            </a:r>
          </a:p>
          <a:p>
            <a:pPr algn="ctr"/>
            <a:r>
              <a:rPr lang="es-ES_tradnl" b="1"/>
              <a:t> Digestivas</a:t>
            </a:r>
          </a:p>
        </p:txBody>
      </p:sp>
      <p:sp>
        <p:nvSpPr>
          <p:cNvPr id="79883" name="Elipse 11" descr="20%"/>
          <p:cNvSpPr>
            <a:spLocks noChangeArrowheads="1"/>
          </p:cNvSpPr>
          <p:nvPr/>
        </p:nvSpPr>
        <p:spPr bwMode="auto">
          <a:xfrm>
            <a:off x="773113" y="5276850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/>
              <a:t>Sales </a:t>
            </a:r>
          </a:p>
          <a:p>
            <a:pPr algn="ctr"/>
            <a:r>
              <a:rPr lang="es-ES_tradnl" b="1"/>
              <a:t>Biliares</a:t>
            </a:r>
          </a:p>
        </p:txBody>
      </p:sp>
      <p:sp>
        <p:nvSpPr>
          <p:cNvPr id="10" name="9 Flecha curvada hacia abajo"/>
          <p:cNvSpPr/>
          <p:nvPr/>
        </p:nvSpPr>
        <p:spPr>
          <a:xfrm rot="1575076">
            <a:off x="5856288" y="3141663"/>
            <a:ext cx="1257300" cy="612775"/>
          </a:xfrm>
          <a:prstGeom prst="curvedDownArrow">
            <a:avLst>
              <a:gd name="adj1" fmla="val 18627"/>
              <a:gd name="adj2" fmla="val 62183"/>
              <a:gd name="adj3" fmla="val 689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1" name="10 Flecha curvada hacia abajo"/>
          <p:cNvSpPr/>
          <p:nvPr/>
        </p:nvSpPr>
        <p:spPr>
          <a:xfrm rot="8065059">
            <a:off x="6014243" y="5561807"/>
            <a:ext cx="1281113" cy="546100"/>
          </a:xfrm>
          <a:prstGeom prst="curvedDownArrow">
            <a:avLst>
              <a:gd name="adj1" fmla="val 25000"/>
              <a:gd name="adj2" fmla="val 76278"/>
              <a:gd name="adj3" fmla="val 689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nimBg="1"/>
      <p:bldP spid="79877" grpId="0" animBg="1"/>
      <p:bldP spid="79878" grpId="0" animBg="1"/>
      <p:bldP spid="79879" grpId="0" animBg="1"/>
      <p:bldP spid="79880" grpId="0" animBg="1"/>
      <p:bldP spid="79881" grpId="0"/>
      <p:bldP spid="79882" grpId="0" animBg="1"/>
      <p:bldP spid="79883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llu small intestine españo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2763" y="928688"/>
            <a:ext cx="4322762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2 CuadroTexto"/>
          <p:cNvSpPr txBox="1">
            <a:spLocks noChangeArrowheads="1"/>
          </p:cNvSpPr>
          <p:nvPr/>
        </p:nvSpPr>
        <p:spPr bwMode="auto">
          <a:xfrm>
            <a:off x="2143125" y="4714875"/>
            <a:ext cx="50196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>
                <a:solidFill>
                  <a:srgbClr val="0000CC"/>
                </a:solidFill>
              </a:rPr>
              <a:t>Regiones funcionales del Intestino delgado:</a:t>
            </a:r>
          </a:p>
          <a:p>
            <a:endParaRPr lang="es-ES_tradnl" b="1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s-ES_tradnl" b="1">
                <a:solidFill>
                  <a:srgbClr val="0000CC"/>
                </a:solidFill>
              </a:rPr>
              <a:t>Duodeno</a:t>
            </a:r>
          </a:p>
          <a:p>
            <a:pPr>
              <a:buFont typeface="Wingdings" pitchFamily="2" charset="2"/>
              <a:buChar char="ü"/>
            </a:pPr>
            <a:r>
              <a:rPr lang="es-ES_tradnl" b="1">
                <a:solidFill>
                  <a:srgbClr val="0000CC"/>
                </a:solidFill>
              </a:rPr>
              <a:t>Yeyuno</a:t>
            </a:r>
          </a:p>
          <a:p>
            <a:pPr>
              <a:buFont typeface="Wingdings" pitchFamily="2" charset="2"/>
              <a:buChar char="ü"/>
            </a:pPr>
            <a:r>
              <a:rPr lang="es-ES_tradnl" b="1">
                <a:solidFill>
                  <a:srgbClr val="0000CC"/>
                </a:solidFill>
              </a:rPr>
              <a:t>Ileon</a:t>
            </a:r>
            <a:endParaRPr lang="es-AR" b="1">
              <a:solidFill>
                <a:srgbClr val="0000CC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715140" y="428604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Repasemos….</a:t>
            </a:r>
            <a:endParaRPr lang="es-AR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952500"/>
            <a:ext cx="4095750" cy="4781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43213" y="1792287"/>
            <a:ext cx="5241925" cy="679449"/>
            <a:chOff x="1791" y="1129"/>
            <a:chExt cx="3853" cy="428"/>
          </a:xfrm>
        </p:grpSpPr>
        <p:sp>
          <p:nvSpPr>
            <p:cNvPr id="11275" name="Line 4"/>
            <p:cNvSpPr>
              <a:spLocks noChangeShapeType="1"/>
            </p:cNvSpPr>
            <p:nvPr/>
          </p:nvSpPr>
          <p:spPr bwMode="auto">
            <a:xfrm>
              <a:off x="1791" y="1253"/>
              <a:ext cx="1996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6" name="Text Box 5"/>
            <p:cNvSpPr txBox="1">
              <a:spLocks noChangeArrowheads="1"/>
            </p:cNvSpPr>
            <p:nvPr/>
          </p:nvSpPr>
          <p:spPr bwMode="auto">
            <a:xfrm>
              <a:off x="3823" y="1129"/>
              <a:ext cx="1821" cy="4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Lipasa salival </a:t>
              </a:r>
            </a:p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b="1" i="1" dirty="0">
                  <a:solidFill>
                    <a:schemeClr val="accent2"/>
                  </a:solidFill>
                </a:rPr>
                <a:t>(muy poca actividad)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132138" y="4340226"/>
            <a:ext cx="5864498" cy="2249488"/>
            <a:chOff x="1973" y="2734"/>
            <a:chExt cx="4166" cy="1417"/>
          </a:xfrm>
        </p:grpSpPr>
        <p:sp>
          <p:nvSpPr>
            <p:cNvPr id="11273" name="Line 7"/>
            <p:cNvSpPr>
              <a:spLocks noChangeShapeType="1"/>
            </p:cNvSpPr>
            <p:nvPr/>
          </p:nvSpPr>
          <p:spPr bwMode="auto">
            <a:xfrm>
              <a:off x="1973" y="2840"/>
              <a:ext cx="1814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4" name="Text Box 8"/>
            <p:cNvSpPr txBox="1">
              <a:spLocks noChangeArrowheads="1"/>
            </p:cNvSpPr>
            <p:nvPr/>
          </p:nvSpPr>
          <p:spPr bwMode="auto">
            <a:xfrm>
              <a:off x="3836" y="2734"/>
              <a:ext cx="2303" cy="14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Tx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009900"/>
                  </a:solidFill>
                </a:rPr>
                <a:t> Hormonas :Secretina, </a:t>
              </a:r>
            </a:p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 smtClean="0">
                  <a:solidFill>
                    <a:srgbClr val="009900"/>
                  </a:solidFill>
                </a:rPr>
                <a:t>		</a:t>
              </a:r>
              <a:r>
                <a:rPr lang="es-ES" sz="2000" b="1" i="1" dirty="0" err="1" smtClean="0">
                  <a:solidFill>
                    <a:srgbClr val="009900"/>
                  </a:solidFill>
                </a:rPr>
                <a:t>Colecistoquinina</a:t>
              </a:r>
              <a:r>
                <a:rPr lang="es-ES" sz="2000" b="1" i="1" dirty="0" smtClean="0">
                  <a:solidFill>
                    <a:srgbClr val="009900"/>
                  </a:solidFill>
                </a:rPr>
                <a:t> </a:t>
              </a:r>
              <a:endParaRPr lang="es-ES" sz="2000" b="1" i="1" dirty="0">
                <a:solidFill>
                  <a:srgbClr val="009900"/>
                </a:solidFill>
              </a:endParaRP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dirty="0">
                  <a:solidFill>
                    <a:srgbClr val="0000FF"/>
                  </a:solidFill>
                </a:rPr>
                <a:t> </a:t>
              </a:r>
              <a:r>
                <a:rPr lang="es-ES" sz="2000" b="1" i="1" dirty="0">
                  <a:solidFill>
                    <a:srgbClr val="0000FF"/>
                  </a:solidFill>
                </a:rPr>
                <a:t>Sales biliares</a:t>
              </a: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chemeClr val="accent2"/>
                  </a:solidFill>
                </a:rPr>
                <a:t> </a:t>
              </a:r>
              <a:r>
                <a:rPr lang="es-ES" sz="2000" b="1" i="1" dirty="0">
                  <a:solidFill>
                    <a:srgbClr val="C00000"/>
                  </a:solidFill>
                </a:rPr>
                <a:t>Lipasa pancreática</a:t>
              </a: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 </a:t>
              </a:r>
              <a:r>
                <a:rPr lang="es-ES" sz="2000" b="1" i="1" dirty="0" err="1">
                  <a:solidFill>
                    <a:srgbClr val="C00000"/>
                  </a:solidFill>
                </a:rPr>
                <a:t>Estearasas</a:t>
              </a:r>
              <a:endParaRPr lang="es-ES" sz="2000" b="1" i="1" dirty="0">
                <a:solidFill>
                  <a:srgbClr val="C00000"/>
                </a:solidFill>
              </a:endParaRP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 </a:t>
              </a:r>
              <a:r>
                <a:rPr lang="es-ES" sz="2000" b="1" i="1" dirty="0" err="1">
                  <a:solidFill>
                    <a:srgbClr val="C00000"/>
                  </a:solidFill>
                </a:rPr>
                <a:t>Fosfolipasas</a:t>
              </a:r>
              <a:endParaRPr lang="es-ES" sz="2000" b="1" i="1" dirty="0">
                <a:solidFill>
                  <a:srgbClr val="C00000"/>
                </a:solidFill>
              </a:endParaRP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 Fosfatasas</a:t>
              </a:r>
              <a:endParaRPr lang="en-US" sz="2000" b="1" i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563938" y="3521079"/>
            <a:ext cx="5715069" cy="401638"/>
            <a:chOff x="2245" y="2218"/>
            <a:chExt cx="4087" cy="253"/>
          </a:xfrm>
        </p:grpSpPr>
        <p:sp>
          <p:nvSpPr>
            <p:cNvPr id="11271" name="Line 10"/>
            <p:cNvSpPr>
              <a:spLocks noChangeShapeType="1"/>
            </p:cNvSpPr>
            <p:nvPr/>
          </p:nvSpPr>
          <p:spPr bwMode="auto">
            <a:xfrm flipV="1">
              <a:off x="2245" y="2358"/>
              <a:ext cx="1334" cy="29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2" name="Text Box 11"/>
            <p:cNvSpPr txBox="1">
              <a:spLocks noChangeArrowheads="1"/>
            </p:cNvSpPr>
            <p:nvPr/>
          </p:nvSpPr>
          <p:spPr bwMode="auto">
            <a:xfrm>
              <a:off x="3579" y="2218"/>
              <a:ext cx="2753" cy="2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dirty="0">
                  <a:solidFill>
                    <a:srgbClr val="C00000"/>
                  </a:solidFill>
                </a:rPr>
                <a:t>Lipasa gástrica </a:t>
              </a:r>
              <a:r>
                <a:rPr lang="es-ES" b="1" dirty="0">
                  <a:solidFill>
                    <a:schemeClr val="accent2"/>
                  </a:solidFill>
                </a:rPr>
                <a:t>(10-30 % de TG)</a:t>
              </a:r>
            </a:p>
          </p:txBody>
        </p:sp>
      </p:grpSp>
      <p:sp>
        <p:nvSpPr>
          <p:cNvPr id="11270" name="13 CuadroTexto"/>
          <p:cNvSpPr txBox="1">
            <a:spLocks noChangeArrowheads="1"/>
          </p:cNvSpPr>
          <p:nvPr/>
        </p:nvSpPr>
        <p:spPr bwMode="auto">
          <a:xfrm>
            <a:off x="857224" y="214313"/>
            <a:ext cx="73829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200" b="1" dirty="0">
                <a:solidFill>
                  <a:srgbClr val="FF0000"/>
                </a:solidFill>
              </a:rPr>
              <a:t>Digestión y Absorción </a:t>
            </a:r>
            <a:r>
              <a:rPr lang="es-ES" sz="3200" b="1" dirty="0" smtClean="0">
                <a:solidFill>
                  <a:srgbClr val="FF0000"/>
                </a:solidFill>
              </a:rPr>
              <a:t>de los Lípidos</a:t>
            </a:r>
            <a:endParaRPr lang="es-E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Sales biliares</a:t>
            </a:r>
            <a:br>
              <a:rPr 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s-AR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 Función</a:t>
            </a:r>
            <a:endParaRPr lang="es-ES" sz="28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379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428625" y="1571625"/>
            <a:ext cx="8229600" cy="4714875"/>
          </a:xfrm>
          <a:pattFill prst="pct20">
            <a:fgClr>
              <a:srgbClr val="00CCFF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_tradnl" sz="2400" b="1" smtClean="0">
                <a:latin typeface="Arial" charset="0"/>
                <a:cs typeface="Arial" charset="0"/>
              </a:rPr>
              <a:t>Actúan como detergentes</a:t>
            </a:r>
            <a:endParaRPr lang="es-AR" sz="2400" b="1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AR" sz="2400" b="1" smtClean="0">
                <a:latin typeface="Arial" charset="0"/>
                <a:cs typeface="Arial" charset="0"/>
              </a:rPr>
              <a:t>Aumentan la acción de la lipasa</a:t>
            </a:r>
          </a:p>
          <a:p>
            <a:pPr eaLnBrk="1" hangingPunct="1"/>
            <a:r>
              <a:rPr lang="es-AR" sz="2400" b="1" smtClean="0">
                <a:latin typeface="Arial" charset="0"/>
                <a:cs typeface="Arial" charset="0"/>
              </a:rPr>
              <a:t>Reducen la tensión superficial (emulsión de grasas)</a:t>
            </a:r>
          </a:p>
          <a:p>
            <a:pPr eaLnBrk="1" hangingPunct="1"/>
            <a:r>
              <a:rPr lang="es-AR" sz="2400" b="1" smtClean="0">
                <a:latin typeface="Arial" charset="0"/>
                <a:cs typeface="Arial" charset="0"/>
              </a:rPr>
              <a:t>Favorecen la absorción de vitaminas</a:t>
            </a:r>
          </a:p>
          <a:p>
            <a:pPr eaLnBrk="1" hangingPunct="1"/>
            <a:r>
              <a:rPr lang="es-AR" sz="2400" b="1" smtClean="0">
                <a:latin typeface="Arial" charset="0"/>
                <a:cs typeface="Arial" charset="0"/>
              </a:rPr>
              <a:t>Acción colerética (estimulan la producción de bilis)</a:t>
            </a:r>
          </a:p>
          <a:p>
            <a:pPr eaLnBrk="1" hangingPunct="1"/>
            <a:r>
              <a:rPr lang="es-ES_tradnl" sz="2400" b="1" smtClean="0">
                <a:latin typeface="Arial" charset="0"/>
                <a:cs typeface="Arial" charset="0"/>
              </a:rPr>
              <a:t>Cuando alcanzan concentración crítica forman las “micelas” </a:t>
            </a:r>
            <a:endParaRPr lang="es-AR" sz="2400" b="1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AR" sz="2400" b="1" smtClean="0">
                <a:latin typeface="Arial" charset="0"/>
                <a:cs typeface="Arial" charset="0"/>
              </a:rPr>
              <a:t>Mantienen los lípidos en pequeñas micelas en suspensión en el medio acuoso del contenido intestinal y aumentan la superficie de ataque de las enzimas lipolíticas</a:t>
            </a:r>
            <a:endParaRPr lang="es-ES" sz="2400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9"/>
          <p:cNvGrpSpPr>
            <a:grpSpLocks/>
          </p:cNvGrpSpPr>
          <p:nvPr/>
        </p:nvGrpSpPr>
        <p:grpSpPr bwMode="auto">
          <a:xfrm>
            <a:off x="468313" y="2178050"/>
            <a:ext cx="8675687" cy="3894138"/>
            <a:chOff x="295" y="1207"/>
            <a:chExt cx="5465" cy="2453"/>
          </a:xfrm>
        </p:grpSpPr>
        <p:pic>
          <p:nvPicPr>
            <p:cNvPr id="14344" name="Imagen 3" descr="fi18p4"/>
            <p:cNvPicPr>
              <a:picLocks noChangeAspect="1" noChangeArrowheads="1"/>
            </p:cNvPicPr>
            <p:nvPr/>
          </p:nvPicPr>
          <p:blipFill>
            <a:blip r:embed="rId2">
              <a:lum bright="-32000" contrast="58000"/>
            </a:blip>
            <a:srcRect/>
            <a:stretch>
              <a:fillRect/>
            </a:stretch>
          </p:blipFill>
          <p:spPr bwMode="auto">
            <a:xfrm>
              <a:off x="295" y="1389"/>
              <a:ext cx="5353" cy="2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5" name="Cuadro de texto 7"/>
            <p:cNvSpPr txBox="1">
              <a:spLocks noChangeArrowheads="1"/>
            </p:cNvSpPr>
            <p:nvPr/>
          </p:nvSpPr>
          <p:spPr bwMode="auto">
            <a:xfrm>
              <a:off x="521" y="2840"/>
              <a:ext cx="953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Acido cólico</a:t>
              </a:r>
            </a:p>
          </p:txBody>
        </p:sp>
        <p:sp>
          <p:nvSpPr>
            <p:cNvPr id="14346" name="Cuadro de texto 8"/>
            <p:cNvSpPr txBox="1">
              <a:spLocks noChangeArrowheads="1"/>
            </p:cNvSpPr>
            <p:nvPr/>
          </p:nvSpPr>
          <p:spPr bwMode="auto">
            <a:xfrm>
              <a:off x="884" y="1616"/>
              <a:ext cx="953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Fase hidrofóbica</a:t>
              </a:r>
            </a:p>
          </p:txBody>
        </p:sp>
        <p:sp>
          <p:nvSpPr>
            <p:cNvPr id="14347" name="Cuadro de texto 9"/>
            <p:cNvSpPr txBox="1">
              <a:spLocks noChangeArrowheads="1"/>
            </p:cNvSpPr>
            <p:nvPr/>
          </p:nvSpPr>
          <p:spPr bwMode="auto">
            <a:xfrm>
              <a:off x="2562" y="2795"/>
              <a:ext cx="953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Fase hidrofílica</a:t>
              </a:r>
            </a:p>
          </p:txBody>
        </p:sp>
        <p:sp>
          <p:nvSpPr>
            <p:cNvPr id="14348" name="Cuadro de texto 10"/>
            <p:cNvSpPr txBox="1">
              <a:spLocks noChangeArrowheads="1"/>
            </p:cNvSpPr>
            <p:nvPr/>
          </p:nvSpPr>
          <p:spPr bwMode="auto">
            <a:xfrm>
              <a:off x="2608" y="2160"/>
              <a:ext cx="726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Asociac. con TG</a:t>
              </a:r>
            </a:p>
          </p:txBody>
        </p:sp>
        <p:sp>
          <p:nvSpPr>
            <p:cNvPr id="14349" name="Cuadro de texto 11"/>
            <p:cNvSpPr txBox="1">
              <a:spLocks noChangeArrowheads="1"/>
            </p:cNvSpPr>
            <p:nvPr/>
          </p:nvSpPr>
          <p:spPr bwMode="auto">
            <a:xfrm>
              <a:off x="1474" y="3294"/>
              <a:ext cx="1180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SALES BILIARES</a:t>
              </a:r>
            </a:p>
          </p:txBody>
        </p:sp>
        <p:sp>
          <p:nvSpPr>
            <p:cNvPr id="14350" name="Cuadro de texto 12"/>
            <p:cNvSpPr txBox="1">
              <a:spLocks noChangeArrowheads="1"/>
            </p:cNvSpPr>
            <p:nvPr/>
          </p:nvSpPr>
          <p:spPr bwMode="auto">
            <a:xfrm>
              <a:off x="3833" y="3294"/>
              <a:ext cx="861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600" b="1"/>
                <a:t>MICELAS</a:t>
              </a:r>
            </a:p>
          </p:txBody>
        </p:sp>
        <p:sp>
          <p:nvSpPr>
            <p:cNvPr id="14351" name="Cuadro de texto 13"/>
            <p:cNvSpPr txBox="1">
              <a:spLocks noChangeArrowheads="1"/>
            </p:cNvSpPr>
            <p:nvPr/>
          </p:nvSpPr>
          <p:spPr bwMode="auto">
            <a:xfrm>
              <a:off x="3379" y="1449"/>
              <a:ext cx="953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Sales biliares</a:t>
              </a:r>
            </a:p>
          </p:txBody>
        </p:sp>
        <p:sp>
          <p:nvSpPr>
            <p:cNvPr id="14352" name="Cuadro de texto 14"/>
            <p:cNvSpPr txBox="1">
              <a:spLocks noChangeArrowheads="1"/>
            </p:cNvSpPr>
            <p:nvPr/>
          </p:nvSpPr>
          <p:spPr bwMode="auto">
            <a:xfrm>
              <a:off x="4694" y="1207"/>
              <a:ext cx="953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600" b="1" i="1"/>
                <a:t>Lipasa </a:t>
              </a:r>
              <a:r>
                <a:rPr lang="es-ES_tradnl" sz="1600" b="1"/>
                <a:t>pancreática</a:t>
              </a:r>
            </a:p>
          </p:txBody>
        </p:sp>
        <p:sp>
          <p:nvSpPr>
            <p:cNvPr id="14353" name="Cuadro de texto 15"/>
            <p:cNvSpPr txBox="1">
              <a:spLocks noChangeArrowheads="1"/>
            </p:cNvSpPr>
            <p:nvPr/>
          </p:nvSpPr>
          <p:spPr bwMode="auto">
            <a:xfrm>
              <a:off x="4807" y="1630"/>
              <a:ext cx="953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Triacilglicerol</a:t>
              </a:r>
            </a:p>
          </p:txBody>
        </p:sp>
        <p:sp>
          <p:nvSpPr>
            <p:cNvPr id="14354" name="Cuadro de texto 16"/>
            <p:cNvSpPr txBox="1">
              <a:spLocks noChangeArrowheads="1"/>
            </p:cNvSpPr>
            <p:nvPr/>
          </p:nvSpPr>
          <p:spPr bwMode="auto">
            <a:xfrm>
              <a:off x="4876" y="2432"/>
              <a:ext cx="771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Digestión </a:t>
              </a:r>
              <a:r>
                <a:rPr lang="es-ES_tradnl" sz="1600" b="1" i="1"/>
                <a:t>lipasa</a:t>
              </a:r>
            </a:p>
          </p:txBody>
        </p:sp>
        <p:sp>
          <p:nvSpPr>
            <p:cNvPr id="14355" name="Cuadro de texto 17"/>
            <p:cNvSpPr txBox="1">
              <a:spLocks noChangeArrowheads="1"/>
            </p:cNvSpPr>
            <p:nvPr/>
          </p:nvSpPr>
          <p:spPr bwMode="auto">
            <a:xfrm>
              <a:off x="4740" y="3294"/>
              <a:ext cx="589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ACIDO GRASO</a:t>
              </a:r>
            </a:p>
          </p:txBody>
        </p:sp>
      </p:grpSp>
      <p:sp>
        <p:nvSpPr>
          <p:cNvPr id="21524" name="Rectángulo 20"/>
          <p:cNvSpPr>
            <a:spLocks noChangeArrowheads="1"/>
          </p:cNvSpPr>
          <p:nvPr/>
        </p:nvSpPr>
        <p:spPr bwMode="auto">
          <a:xfrm>
            <a:off x="5292725" y="1968500"/>
            <a:ext cx="3851275" cy="4103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21506" name="Rectángulo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Sales biliares y emulsión de grasas</a:t>
            </a:r>
            <a:endParaRPr lang="es-ES" sz="32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14341" name="Cuadro de texto 6"/>
          <p:cNvSpPr txBox="1">
            <a:spLocks noChangeArrowheads="1"/>
          </p:cNvSpPr>
          <p:nvPr/>
        </p:nvSpPr>
        <p:spPr bwMode="auto">
          <a:xfrm>
            <a:off x="900113" y="2420938"/>
            <a:ext cx="100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 sz="2400">
              <a:latin typeface="Times New Roman" pitchFamily="18" charset="0"/>
            </a:endParaRPr>
          </a:p>
        </p:txBody>
      </p:sp>
      <p:sp>
        <p:nvSpPr>
          <p:cNvPr id="21522" name="Cuadro de texto 18"/>
          <p:cNvSpPr txBox="1">
            <a:spLocks noChangeArrowheads="1"/>
          </p:cNvSpPr>
          <p:nvPr/>
        </p:nvSpPr>
        <p:spPr bwMode="auto">
          <a:xfrm>
            <a:off x="357188" y="1497013"/>
            <a:ext cx="8534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u="sng"/>
              <a:t>Colipasa</a:t>
            </a:r>
            <a:r>
              <a:rPr lang="es-ES_tradnl" b="1"/>
              <a:t>: Péptido que forma complejo con </a:t>
            </a:r>
            <a:r>
              <a:rPr lang="es-ES_tradnl" b="1" i="1"/>
              <a:t>lipasa, </a:t>
            </a:r>
            <a:r>
              <a:rPr lang="es-ES_tradnl" b="1"/>
              <a:t>desplaza a las sales biliares, permite la unión de lipasa pancreática y la degradación de TG</a:t>
            </a:r>
          </a:p>
        </p:txBody>
      </p:sp>
      <p:sp>
        <p:nvSpPr>
          <p:cNvPr id="20" name="19 CuadroTexto"/>
          <p:cNvSpPr txBox="1">
            <a:spLocks noChangeArrowheads="1"/>
          </p:cNvSpPr>
          <p:nvPr/>
        </p:nvSpPr>
        <p:spPr bwMode="auto">
          <a:xfrm>
            <a:off x="214313" y="5997575"/>
            <a:ext cx="8786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b="1"/>
              <a:t>Contenido interno de las micelas: compuestos finales de la digestión</a:t>
            </a:r>
          </a:p>
          <a:p>
            <a:pPr algn="ctr"/>
            <a:r>
              <a:rPr lang="es-ES_tradnl" b="1"/>
              <a:t> (MAG, AG cadena larga, lisofosfolípidos, colesterol, vitaminas liposolubles)</a:t>
            </a:r>
            <a:endParaRPr lang="es-AR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4" grpId="0" animBg="1"/>
      <p:bldP spid="21506" grpId="0" animBg="1"/>
      <p:bldP spid="21522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357188" y="1785938"/>
            <a:ext cx="8569325" cy="4786312"/>
          </a:xfr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BOCA</a:t>
            </a:r>
            <a:r>
              <a:rPr lang="es-ES" sz="2400" dirty="0">
                <a:solidFill>
                  <a:srgbClr val="0000CC"/>
                </a:solidFill>
              </a:rPr>
              <a:t> </a:t>
            </a:r>
            <a:r>
              <a:rPr lang="es-ES" sz="2400" b="1" dirty="0">
                <a:solidFill>
                  <a:srgbClr val="0000CC"/>
                </a:solidFill>
              </a:rPr>
              <a:t>: </a:t>
            </a:r>
            <a:r>
              <a:rPr lang="es-E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 salival </a:t>
            </a:r>
            <a:r>
              <a:rPr lang="es-ES" sz="2000" dirty="0" smtClean="0">
                <a:solidFill>
                  <a:srgbClr val="0000CC"/>
                </a:solidFill>
              </a:rPr>
              <a:t>(mucosa lingual, poca actividad humanos, hidroliza uniones </a:t>
            </a:r>
            <a:r>
              <a:rPr lang="es-ES" sz="2000" dirty="0" err="1" smtClean="0">
                <a:solidFill>
                  <a:srgbClr val="0000CC"/>
                </a:solidFill>
              </a:rPr>
              <a:t>éster</a:t>
            </a:r>
            <a:r>
              <a:rPr lang="es-ES" sz="2000" dirty="0" smtClean="0">
                <a:solidFill>
                  <a:srgbClr val="0000CC"/>
                </a:solidFill>
              </a:rPr>
              <a:t> en TG)</a:t>
            </a:r>
            <a:endParaRPr lang="es-ES" sz="2000" dirty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ESTÓMAGO</a:t>
            </a:r>
            <a:r>
              <a:rPr lang="es-ES" sz="2400" dirty="0" smtClean="0">
                <a:solidFill>
                  <a:srgbClr val="0000CC"/>
                </a:solidFill>
              </a:rPr>
              <a:t>: </a:t>
            </a:r>
            <a:r>
              <a:rPr lang="es-E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 Gástrica </a:t>
            </a:r>
            <a:r>
              <a:rPr lang="es-ES" sz="2000" dirty="0" smtClean="0">
                <a:solidFill>
                  <a:srgbClr val="0000CC"/>
                </a:solidFill>
              </a:rPr>
              <a:t>(importante en niños, hidroliza uniones </a:t>
            </a:r>
            <a:r>
              <a:rPr lang="es-ES" sz="2000" dirty="0" err="1" smtClean="0">
                <a:solidFill>
                  <a:srgbClr val="0000CC"/>
                </a:solidFill>
              </a:rPr>
              <a:t>éster</a:t>
            </a:r>
            <a:r>
              <a:rPr lang="es-ES" sz="2000" dirty="0" smtClean="0">
                <a:solidFill>
                  <a:srgbClr val="0000CC"/>
                </a:solidFill>
              </a:rPr>
              <a:t> en posición 1,3 de TG, 10-20% TG</a:t>
            </a:r>
            <a:r>
              <a:rPr lang="es-ES" sz="1800" dirty="0" smtClean="0">
                <a:solidFill>
                  <a:srgbClr val="0000CC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lvl="4" eaLnBrk="1" hangingPunct="1">
              <a:lnSpc>
                <a:spcPct val="60000"/>
              </a:lnSpc>
              <a:buFontTx/>
              <a:buNone/>
              <a:defRPr/>
            </a:pPr>
            <a:r>
              <a:rPr lang="es-ES" sz="2400" dirty="0">
                <a:solidFill>
                  <a:srgbClr val="0000CC"/>
                </a:solidFill>
              </a:rPr>
              <a:t>                                 </a:t>
            </a:r>
            <a:r>
              <a:rPr lang="es-ES" sz="2400" i="1" dirty="0">
                <a:solidFill>
                  <a:srgbClr val="0000CC"/>
                </a:solidFill>
              </a:rPr>
              <a:t>                  </a:t>
            </a:r>
            <a:endParaRPr lang="es-ES" sz="2400" i="1" dirty="0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60000"/>
              </a:lnSpc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INTESTINO DELGADO</a:t>
            </a:r>
          </a:p>
          <a:p>
            <a:pPr eaLnBrk="1" hangingPunct="1">
              <a:lnSpc>
                <a:spcPct val="60000"/>
              </a:lnSpc>
              <a:buFontTx/>
              <a:buNone/>
              <a:defRPr/>
            </a:pPr>
            <a:r>
              <a:rPr lang="es-ES" sz="2400" dirty="0" smtClean="0"/>
              <a:t>                                                         </a:t>
            </a: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/>
              <a:t>  			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b="1" u="sng" dirty="0">
                <a:solidFill>
                  <a:srgbClr val="FF0000"/>
                </a:solidFill>
              </a:rPr>
              <a:t>Secretina</a:t>
            </a:r>
            <a:r>
              <a:rPr lang="es-ES" sz="2400" dirty="0">
                <a:solidFill>
                  <a:srgbClr val="0000CC"/>
                </a:solidFill>
              </a:rPr>
              <a:t>	    </a:t>
            </a:r>
            <a:r>
              <a:rPr lang="es-ES" sz="2400" dirty="0" smtClean="0">
                <a:solidFill>
                  <a:srgbClr val="0000CC"/>
                </a:solidFill>
              </a:rPr>
              <a:t>Secreción </a:t>
            </a:r>
            <a:r>
              <a:rPr lang="es-ES" sz="2400" dirty="0">
                <a:solidFill>
                  <a:srgbClr val="0000CC"/>
                </a:solidFill>
              </a:rPr>
              <a:t>de electrolitos y  líquidos </a:t>
            </a:r>
            <a:r>
              <a:rPr lang="es-ES" sz="2400" dirty="0" smtClean="0">
                <a:solidFill>
                  <a:srgbClr val="0000CC"/>
                </a:solidFill>
              </a:rPr>
              <a:t>pancreáticos</a:t>
            </a: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b="1" u="sng" dirty="0" err="1" smtClean="0">
                <a:solidFill>
                  <a:srgbClr val="FF0000"/>
                </a:solidFill>
              </a:rPr>
              <a:t>Colecistoquinina</a:t>
            </a:r>
            <a:r>
              <a:rPr lang="es-ES" sz="2400" dirty="0" smtClean="0">
                <a:solidFill>
                  <a:srgbClr val="0000CC"/>
                </a:solidFill>
              </a:rPr>
              <a:t>	     Contracción </a:t>
            </a: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Vesícula 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biliar</a:t>
            </a:r>
            <a:r>
              <a:rPr lang="es-ES" sz="2400" dirty="0">
                <a:solidFill>
                  <a:srgbClr val="0000CC"/>
                </a:solidFill>
              </a:rPr>
              <a:t>                 </a:t>
            </a:r>
            <a:r>
              <a:rPr lang="es-E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</a:t>
            </a:r>
            <a:endParaRPr lang="es-E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>
                <a:solidFill>
                  <a:srgbClr val="0000CC"/>
                </a:solidFill>
              </a:rPr>
              <a:t>                                         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PANCREAS</a:t>
            </a:r>
            <a:r>
              <a:rPr lang="es-ES" sz="2400" dirty="0">
                <a:solidFill>
                  <a:srgbClr val="0000CC"/>
                </a:solidFill>
              </a:rPr>
              <a:t>            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de Enzimas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/>
              <a:t>                                         </a:t>
            </a:r>
          </a:p>
        </p:txBody>
      </p:sp>
      <p:sp>
        <p:nvSpPr>
          <p:cNvPr id="33796" name="Oval 1028"/>
          <p:cNvSpPr>
            <a:spLocks noChangeArrowheads="1"/>
          </p:cNvSpPr>
          <p:nvPr/>
        </p:nvSpPr>
        <p:spPr bwMode="auto">
          <a:xfrm>
            <a:off x="1714480" y="5286388"/>
            <a:ext cx="1714512" cy="40639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s-ES_tradnl" sz="1600" b="1" dirty="0">
                <a:solidFill>
                  <a:schemeClr val="tx1"/>
                </a:solidFill>
              </a:rPr>
              <a:t>síntesis por células</a:t>
            </a:r>
          </a:p>
          <a:p>
            <a:pPr algn="ctr">
              <a:defRPr/>
            </a:pPr>
            <a:r>
              <a:rPr lang="es-ES_tradnl" sz="1600" b="1" dirty="0">
                <a:solidFill>
                  <a:schemeClr val="tx1"/>
                </a:solidFill>
              </a:rPr>
              <a:t>duodeno y yeyuno 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2643188" y="5857875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1785938" y="5000625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6929438" y="5857875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3800" name="Line 1032"/>
          <p:cNvSpPr>
            <a:spLocks noChangeShapeType="1"/>
          </p:cNvSpPr>
          <p:nvPr/>
        </p:nvSpPr>
        <p:spPr bwMode="auto">
          <a:xfrm>
            <a:off x="4714875" y="6215063"/>
            <a:ext cx="550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3801" name="Line 1033"/>
          <p:cNvSpPr>
            <a:spLocks noChangeShapeType="1"/>
          </p:cNvSpPr>
          <p:nvPr/>
        </p:nvSpPr>
        <p:spPr bwMode="auto">
          <a:xfrm>
            <a:off x="2571750" y="6072188"/>
            <a:ext cx="6477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grpSp>
        <p:nvGrpSpPr>
          <p:cNvPr id="2" name="14 Grupo"/>
          <p:cNvGrpSpPr>
            <a:grpSpLocks/>
          </p:cNvGrpSpPr>
          <p:nvPr/>
        </p:nvGrpSpPr>
        <p:grpSpPr bwMode="auto">
          <a:xfrm>
            <a:off x="3643313" y="3286125"/>
            <a:ext cx="5500687" cy="1390650"/>
            <a:chOff x="4029076" y="3284537"/>
            <a:chExt cx="2938735" cy="1390365"/>
          </a:xfrm>
        </p:grpSpPr>
        <p:grpSp>
          <p:nvGrpSpPr>
            <p:cNvPr id="15375" name="Group 1031"/>
            <p:cNvGrpSpPr>
              <a:grpSpLocks/>
            </p:cNvGrpSpPr>
            <p:nvPr/>
          </p:nvGrpSpPr>
          <p:grpSpPr bwMode="auto">
            <a:xfrm>
              <a:off x="4029076" y="3643314"/>
              <a:ext cx="503238" cy="792162"/>
              <a:chOff x="2581" y="2387"/>
              <a:chExt cx="317" cy="499"/>
            </a:xfrm>
          </p:grpSpPr>
          <p:sp>
            <p:nvSpPr>
              <p:cNvPr id="15378" name="Line 6"/>
              <p:cNvSpPr>
                <a:spLocks noChangeShapeType="1"/>
              </p:cNvSpPr>
              <p:nvPr/>
            </p:nvSpPr>
            <p:spPr bwMode="auto">
              <a:xfrm flipV="1">
                <a:off x="2581" y="2387"/>
                <a:ext cx="317" cy="10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5379" name="Line 7"/>
              <p:cNvSpPr>
                <a:spLocks noChangeShapeType="1"/>
              </p:cNvSpPr>
              <p:nvPr/>
            </p:nvSpPr>
            <p:spPr bwMode="auto">
              <a:xfrm>
                <a:off x="2581" y="2704"/>
                <a:ext cx="317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33804" name="Text Box 1036"/>
            <p:cNvSpPr txBox="1">
              <a:spLocks noChangeArrowheads="1"/>
            </p:cNvSpPr>
            <p:nvPr/>
          </p:nvSpPr>
          <p:spPr bwMode="auto">
            <a:xfrm>
              <a:off x="4498086" y="3284537"/>
              <a:ext cx="2469725" cy="738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24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Lipasa Pancreática</a:t>
              </a:r>
              <a:r>
                <a:rPr lang="es-ES" sz="2400" b="1" i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</a:t>
              </a:r>
              <a:r>
                <a:rPr lang="es-ES" sz="2400" dirty="0">
                  <a:solidFill>
                    <a:srgbClr val="0000CC"/>
                  </a:solidFill>
                </a:rPr>
                <a:t>(</a:t>
              </a:r>
              <a:r>
                <a:rPr lang="es-ES" dirty="0">
                  <a:solidFill>
                    <a:srgbClr val="0000CC"/>
                  </a:solidFill>
                </a:rPr>
                <a:t>hidroliza uniones </a:t>
              </a:r>
              <a:r>
                <a:rPr lang="es-ES" dirty="0" err="1">
                  <a:solidFill>
                    <a:srgbClr val="0000CC"/>
                  </a:solidFill>
                </a:rPr>
                <a:t>éster</a:t>
              </a:r>
              <a:r>
                <a:rPr lang="es-ES" dirty="0">
                  <a:solidFill>
                    <a:srgbClr val="0000CC"/>
                  </a:solidFill>
                </a:rPr>
                <a:t> en posición 1,3 de TG)</a:t>
              </a:r>
              <a:endParaRPr lang="es-ES_tradnl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3806" name="Text Box 1038"/>
            <p:cNvSpPr txBox="1">
              <a:spLocks noChangeArrowheads="1"/>
            </p:cNvSpPr>
            <p:nvPr/>
          </p:nvSpPr>
          <p:spPr bwMode="auto">
            <a:xfrm>
              <a:off x="4525226" y="4213035"/>
              <a:ext cx="2070261" cy="461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sz="24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Sales biliares</a:t>
              </a:r>
              <a:endParaRPr lang="es-ES_tradnl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17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Digestión de los Lípidos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2400" b="1" smtClean="0">
                <a:solidFill>
                  <a:srgbClr val="C00000"/>
                </a:solidFill>
                <a:latin typeface="Arial Rounded MT Bold" pitchFamily="34" charset="0"/>
              </a:rPr>
              <a:t>Órganos que intervienen</a:t>
            </a:r>
            <a:endParaRPr lang="es-ES_tradnl" sz="2400" b="1" smtClean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sp>
        <p:nvSpPr>
          <p:cNvPr id="18" name="17 Flecha izquierda, derecha y arriba"/>
          <p:cNvSpPr/>
          <p:nvPr/>
        </p:nvSpPr>
        <p:spPr>
          <a:xfrm rot="5400000">
            <a:off x="1188244" y="5312569"/>
            <a:ext cx="488950" cy="293688"/>
          </a:xfrm>
          <a:prstGeom prst="leftRightUpArrow">
            <a:avLst>
              <a:gd name="adj1" fmla="val 25000"/>
              <a:gd name="adj2" fmla="val 3427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pic>
        <p:nvPicPr>
          <p:cNvPr id="153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7725" y="0"/>
            <a:ext cx="390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nimBg="1"/>
      <p:bldP spid="3080" grpId="0" animBg="1"/>
      <p:bldP spid="3081" grpId="0" animBg="1"/>
      <p:bldP spid="3082" grpId="0" animBg="1"/>
      <p:bldP spid="33800" grpId="0" animBg="1"/>
      <p:bldP spid="33801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14488"/>
            <a:ext cx="8077200" cy="4438672"/>
          </a:xfr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s-ES" sz="2400" b="1" u="sng" dirty="0">
                <a:solidFill>
                  <a:schemeClr val="tx1"/>
                </a:solidFill>
                <a:latin typeface="Symbol" pitchFamily="18" charset="2"/>
                <a:cs typeface="Arial" charset="0"/>
              </a:rPr>
              <a:t>a</a:t>
            </a:r>
            <a:r>
              <a:rPr lang="es-ES" sz="2400" b="1" u="sng" dirty="0">
                <a:solidFill>
                  <a:schemeClr val="tx1"/>
                </a:solidFill>
                <a:latin typeface="Arial" charset="0"/>
                <a:cs typeface="Arial" charset="0"/>
              </a:rPr>
              <a:t>-</a:t>
            </a:r>
            <a:r>
              <a:rPr lang="es-ES" sz="2400" b="1" i="1" u="sng" dirty="0">
                <a:solidFill>
                  <a:schemeClr val="tx1"/>
                </a:solidFill>
              </a:rPr>
              <a:t> lipasa</a:t>
            </a:r>
            <a:r>
              <a:rPr lang="es-ES" sz="2400" b="1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s-ES" sz="2400" b="1" dirty="0" smtClean="0">
                <a:solidFill>
                  <a:schemeClr val="tx1"/>
                </a:solidFill>
                <a:cs typeface="Arial" charset="0"/>
              </a:rPr>
              <a:t>: </a:t>
            </a:r>
            <a:r>
              <a:rPr lang="es-ES" sz="2400" b="1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Ataca </a:t>
            </a:r>
            <a:r>
              <a:rPr lang="es-ES" sz="2400" b="1" dirty="0">
                <a:solidFill>
                  <a:srgbClr val="00B050"/>
                </a:solidFill>
                <a:latin typeface="Arial" charset="0"/>
                <a:cs typeface="Arial" charset="0"/>
              </a:rPr>
              <a:t>uniones </a:t>
            </a:r>
            <a:r>
              <a:rPr lang="es-ES" sz="2400" b="1" dirty="0" err="1">
                <a:solidFill>
                  <a:srgbClr val="00B050"/>
                </a:solidFill>
                <a:latin typeface="Arial" charset="0"/>
                <a:cs typeface="Arial" charset="0"/>
              </a:rPr>
              <a:t>ésteres</a:t>
            </a:r>
            <a:r>
              <a:rPr lang="es-ES" sz="2400" b="1" dirty="0">
                <a:solidFill>
                  <a:srgbClr val="00B050"/>
                </a:solidFill>
                <a:latin typeface="Arial" charset="0"/>
                <a:cs typeface="Arial" charset="0"/>
              </a:rPr>
              <a:t> de posición 1 y 3 de los TG dejando </a:t>
            </a:r>
            <a:r>
              <a:rPr lang="es-ES" sz="2400" b="1" dirty="0" err="1">
                <a:solidFill>
                  <a:srgbClr val="00B050"/>
                </a:solidFill>
                <a:latin typeface="Arial" charset="0"/>
                <a:cs typeface="Arial" charset="0"/>
              </a:rPr>
              <a:t>monoglicéridos</a:t>
            </a:r>
            <a:r>
              <a:rPr lang="es-ES" sz="2400" b="1" dirty="0">
                <a:solidFill>
                  <a:srgbClr val="00B050"/>
                </a:solidFill>
                <a:latin typeface="Arial" charset="0"/>
                <a:cs typeface="Arial" charset="0"/>
              </a:rPr>
              <a:t> esterificados en </a:t>
            </a:r>
            <a:r>
              <a:rPr lang="es-ES" sz="2400" b="1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C 2</a:t>
            </a:r>
            <a:r>
              <a:rPr lang="es-ES" sz="2400" b="1" dirty="0">
                <a:solidFill>
                  <a:srgbClr val="00B050"/>
                </a:solidFill>
                <a:latin typeface="Arial" charset="0"/>
                <a:cs typeface="Arial" charset="0"/>
              </a:rPr>
              <a:t>.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i="1" u="sng" dirty="0" err="1">
                <a:solidFill>
                  <a:schemeClr val="tx1"/>
                </a:solidFill>
                <a:cs typeface="Arial" charset="0"/>
              </a:rPr>
              <a:t>Esterasa</a:t>
            </a:r>
            <a:r>
              <a:rPr lang="es-ES" sz="2400" b="1" i="1" u="sng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s-ES" sz="2400" b="1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400" b="1" dirty="0">
                <a:solidFill>
                  <a:srgbClr val="00B050"/>
                </a:solidFill>
                <a:latin typeface="Arial" charset="0"/>
                <a:cs typeface="Arial" charset="0"/>
              </a:rPr>
              <a:t>Hidroliza la unión 2 del </a:t>
            </a:r>
            <a:r>
              <a:rPr lang="es-ES" sz="2400" b="1" dirty="0" err="1" smtClean="0">
                <a:solidFill>
                  <a:srgbClr val="00B050"/>
                </a:solidFill>
                <a:latin typeface="Arial" charset="0"/>
                <a:cs typeface="Arial" charset="0"/>
              </a:rPr>
              <a:t>monoglicérido</a:t>
            </a:r>
            <a:endParaRPr lang="es-ES" sz="2400" b="1" dirty="0" smtClean="0">
              <a:solidFill>
                <a:srgbClr val="00B050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es-ES" sz="2400" b="1" i="1" u="sng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i="1" u="sng" dirty="0" err="1">
                <a:solidFill>
                  <a:srgbClr val="000000"/>
                </a:solidFill>
                <a:cs typeface="Arial" charset="0"/>
              </a:rPr>
              <a:t>Fosfolipasa</a:t>
            </a:r>
            <a:r>
              <a:rPr lang="es-ES" sz="2400" b="1" i="1" u="sng" dirty="0">
                <a:solidFill>
                  <a:srgbClr val="000000"/>
                </a:solidFill>
                <a:cs typeface="Arial" charset="0"/>
              </a:rPr>
              <a:t> A</a:t>
            </a:r>
            <a:r>
              <a:rPr lang="es-ES" sz="2400" b="1" i="1" u="sng" baseline="-25000" dirty="0">
                <a:solidFill>
                  <a:srgbClr val="000000"/>
                </a:solidFill>
                <a:cs typeface="Arial" charset="0"/>
              </a:rPr>
              <a:t>2</a:t>
            </a:r>
            <a:r>
              <a:rPr lang="es-ES" sz="2400" b="1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400" b="1" dirty="0">
                <a:solidFill>
                  <a:schemeClr val="tx1"/>
                </a:solidFill>
                <a:latin typeface="Arial" charset="0"/>
                <a:cs typeface="Arial" charset="0"/>
              </a:rPr>
              <a:t>Actúa </a:t>
            </a:r>
            <a:r>
              <a:rPr lang="es-ES" sz="2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sobre C </a:t>
            </a:r>
            <a:r>
              <a:rPr lang="es-ES" sz="2400" b="1" dirty="0">
                <a:solidFill>
                  <a:schemeClr val="tx1"/>
                </a:solidFill>
                <a:latin typeface="Arial" charset="0"/>
                <a:cs typeface="Arial" charset="0"/>
              </a:rPr>
              <a:t>2 de </a:t>
            </a:r>
            <a:r>
              <a:rPr lang="es-ES" sz="24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fosfolípidos</a:t>
            </a:r>
            <a:endParaRPr lang="es-ES" sz="24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es-ES" sz="2400" b="1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i="1" u="sng" dirty="0">
                <a:solidFill>
                  <a:srgbClr val="000000"/>
                </a:solidFill>
                <a:cs typeface="Arial" charset="0"/>
              </a:rPr>
              <a:t>Fosfatasa</a:t>
            </a:r>
            <a:r>
              <a:rPr lang="es-ES" sz="2400" b="1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400" b="1" dirty="0">
                <a:solidFill>
                  <a:srgbClr val="3333CC"/>
                </a:solidFill>
                <a:latin typeface="Arial" charset="0"/>
                <a:cs typeface="Arial" charset="0"/>
              </a:rPr>
              <a:t>Hidroliza unión fosfato de </a:t>
            </a:r>
            <a:r>
              <a:rPr lang="es-ES" sz="2400" b="1" dirty="0" err="1" smtClean="0">
                <a:solidFill>
                  <a:srgbClr val="3333CC"/>
                </a:solidFill>
                <a:latin typeface="Arial" charset="0"/>
                <a:cs typeface="Arial" charset="0"/>
              </a:rPr>
              <a:t>lisolecitina</a:t>
            </a:r>
            <a:endParaRPr lang="es-ES" sz="2400" b="1" dirty="0" smtClean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es-ES" sz="2400" b="1" u="sng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i="1" u="sng" dirty="0">
                <a:solidFill>
                  <a:schemeClr val="tx1"/>
                </a:solidFill>
                <a:cs typeface="Arial" charset="0"/>
              </a:rPr>
              <a:t>Colesterol </a:t>
            </a:r>
            <a:r>
              <a:rPr lang="es-ES" sz="2400" b="1" i="1" u="sng" dirty="0" err="1">
                <a:solidFill>
                  <a:schemeClr val="tx1"/>
                </a:solidFill>
                <a:cs typeface="Arial" charset="0"/>
              </a:rPr>
              <a:t>esterasa</a:t>
            </a:r>
            <a:r>
              <a:rPr lang="es-ES" sz="2400" b="1" dirty="0">
                <a:solidFill>
                  <a:srgbClr val="FF0000"/>
                </a:solidFill>
                <a:cs typeface="Arial" charset="0"/>
              </a:rPr>
              <a:t>: </a:t>
            </a:r>
            <a:r>
              <a:rPr lang="es-ES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Actúa s/</a:t>
            </a:r>
            <a:r>
              <a:rPr lang="es-ES" sz="2400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ésteres</a:t>
            </a:r>
            <a:r>
              <a:rPr lang="es-ES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 de colesterol</a:t>
            </a:r>
            <a:endParaRPr lang="es-ES" sz="2400" b="1" i="1" u="sng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Digestión de los Lípidos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2800" b="1" smtClean="0">
                <a:solidFill>
                  <a:srgbClr val="C00000"/>
                </a:solidFill>
                <a:latin typeface="Arial Rounded MT Bold" pitchFamily="34" charset="0"/>
              </a:rPr>
              <a:t>Enzimas digestivas</a:t>
            </a: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endParaRPr lang="es-ES_tradnl" sz="3600" b="1" smtClean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7725" y="0"/>
            <a:ext cx="390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7" name="Rectangle 109"/>
          <p:cNvSpPr>
            <a:spLocks noChangeArrowheads="1"/>
          </p:cNvSpPr>
          <p:nvPr/>
        </p:nvSpPr>
        <p:spPr bwMode="auto">
          <a:xfrm rot="16200000">
            <a:off x="7662069" y="4394994"/>
            <a:ext cx="1890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Ácidos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Grasos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Libres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1" name="Line 58"/>
          <p:cNvSpPr>
            <a:spLocks noChangeShapeType="1"/>
          </p:cNvSpPr>
          <p:nvPr/>
        </p:nvSpPr>
        <p:spPr bwMode="auto">
          <a:xfrm>
            <a:off x="6354763" y="3783013"/>
            <a:ext cx="0" cy="14128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17412" name="Line 66"/>
          <p:cNvSpPr>
            <a:spLocks noChangeShapeType="1"/>
          </p:cNvSpPr>
          <p:nvPr/>
        </p:nvSpPr>
        <p:spPr bwMode="auto">
          <a:xfrm>
            <a:off x="6353175" y="5370513"/>
            <a:ext cx="0" cy="139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17413" name="Line 67"/>
          <p:cNvSpPr>
            <a:spLocks noChangeShapeType="1"/>
          </p:cNvSpPr>
          <p:nvPr/>
        </p:nvSpPr>
        <p:spPr bwMode="auto">
          <a:xfrm rot="5400000" flipV="1">
            <a:off x="6530182" y="5207794"/>
            <a:ext cx="0" cy="12223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17414" name="Line 70"/>
          <p:cNvSpPr>
            <a:spLocks noChangeShapeType="1"/>
          </p:cNvSpPr>
          <p:nvPr/>
        </p:nvSpPr>
        <p:spPr bwMode="auto">
          <a:xfrm rot="5400000" flipV="1">
            <a:off x="6191250" y="5205413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17415" name="Line 72"/>
          <p:cNvSpPr>
            <a:spLocks noChangeShapeType="1"/>
          </p:cNvSpPr>
          <p:nvPr/>
        </p:nvSpPr>
        <p:spPr bwMode="auto">
          <a:xfrm rot="5400000" flipV="1">
            <a:off x="6184900" y="3932238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grpSp>
        <p:nvGrpSpPr>
          <p:cNvPr id="2" name="Group 136"/>
          <p:cNvGrpSpPr>
            <a:grpSpLocks/>
          </p:cNvGrpSpPr>
          <p:nvPr/>
        </p:nvGrpSpPr>
        <p:grpSpPr bwMode="auto">
          <a:xfrm>
            <a:off x="7019925" y="3003550"/>
            <a:ext cx="2124075" cy="785813"/>
            <a:chOff x="4422" y="1888"/>
            <a:chExt cx="1338" cy="495"/>
          </a:xfrm>
        </p:grpSpPr>
        <p:grpSp>
          <p:nvGrpSpPr>
            <p:cNvPr id="17532" name="Group 135"/>
            <p:cNvGrpSpPr>
              <a:grpSpLocks/>
            </p:cNvGrpSpPr>
            <p:nvPr/>
          </p:nvGrpSpPr>
          <p:grpSpPr bwMode="auto">
            <a:xfrm>
              <a:off x="4422" y="1888"/>
              <a:ext cx="1338" cy="495"/>
              <a:chOff x="4422" y="1888"/>
              <a:chExt cx="1338" cy="495"/>
            </a:xfrm>
          </p:grpSpPr>
          <p:grpSp>
            <p:nvGrpSpPr>
              <p:cNvPr id="17534" name="Group 134"/>
              <p:cNvGrpSpPr>
                <a:grpSpLocks/>
              </p:cNvGrpSpPr>
              <p:nvPr/>
            </p:nvGrpSpPr>
            <p:grpSpPr bwMode="auto">
              <a:xfrm>
                <a:off x="4422" y="1888"/>
                <a:ext cx="1072" cy="486"/>
                <a:chOff x="4422" y="1888"/>
                <a:chExt cx="1072" cy="486"/>
              </a:xfrm>
            </p:grpSpPr>
            <p:sp>
              <p:nvSpPr>
                <p:cNvPr id="43064" name="Rectangle 56"/>
                <p:cNvSpPr>
                  <a:spLocks noChangeArrowheads="1"/>
                </p:cNvSpPr>
                <p:nvPr/>
              </p:nvSpPr>
              <p:spPr bwMode="auto">
                <a:xfrm>
                  <a:off x="4422" y="2162"/>
                  <a:ext cx="33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083" name="Rectangle 75"/>
                <p:cNvSpPr>
                  <a:spLocks noChangeArrowheads="1"/>
                </p:cNvSpPr>
                <p:nvPr/>
              </p:nvSpPr>
              <p:spPr bwMode="auto">
                <a:xfrm>
                  <a:off x="4750" y="2158"/>
                  <a:ext cx="20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</a:t>
                  </a:r>
                </a:p>
              </p:txBody>
            </p:sp>
            <p:sp>
              <p:nvSpPr>
                <p:cNvPr id="43084" name="Rectangle 76"/>
                <p:cNvSpPr>
                  <a:spLocks noChangeArrowheads="1"/>
                </p:cNvSpPr>
                <p:nvPr/>
              </p:nvSpPr>
              <p:spPr bwMode="auto">
                <a:xfrm>
                  <a:off x="4947" y="2156"/>
                  <a:ext cx="54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089" name="Rectangle 81"/>
                <p:cNvSpPr>
                  <a:spLocks noChangeArrowheads="1"/>
                </p:cNvSpPr>
                <p:nvPr/>
              </p:nvSpPr>
              <p:spPr bwMode="auto">
                <a:xfrm>
                  <a:off x="4740" y="1888"/>
                  <a:ext cx="17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17540" name="Line 7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974" y="2209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7541" name="Line 7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715" y="2204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7542" name="Line 79"/>
                <p:cNvSpPr>
                  <a:spLocks noChangeShapeType="1"/>
                </p:cNvSpPr>
                <p:nvPr/>
              </p:nvSpPr>
              <p:spPr bwMode="auto">
                <a:xfrm>
                  <a:off x="4830" y="2089"/>
                  <a:ext cx="1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7543" name="Line 80"/>
                <p:cNvSpPr>
                  <a:spLocks noChangeShapeType="1"/>
                </p:cNvSpPr>
                <p:nvPr/>
              </p:nvSpPr>
              <p:spPr bwMode="auto">
                <a:xfrm flipH="1">
                  <a:off x="4865" y="208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</p:grpSp>
          <p:sp>
            <p:nvSpPr>
              <p:cNvPr id="43091" name="Rectangle 83"/>
              <p:cNvSpPr>
                <a:spLocks noChangeArrowheads="1"/>
              </p:cNvSpPr>
              <p:nvPr/>
            </p:nvSpPr>
            <p:spPr bwMode="auto">
              <a:xfrm>
                <a:off x="5411" y="2171"/>
                <a:ext cx="349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CH</a:t>
                </a:r>
                <a:r>
                  <a:rPr lang="en-US" altLang="en-US" sz="1600" b="1" baseline="-2500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3</a:t>
                </a:r>
                <a:endParaRPr lang="en-US" altLang="en-US" sz="16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Helvetica" charset="0"/>
                </a:endParaRPr>
              </a:p>
            </p:txBody>
          </p:sp>
        </p:grpSp>
        <p:sp>
          <p:nvSpPr>
            <p:cNvPr id="17533" name="Line 82"/>
            <p:cNvSpPr>
              <a:spLocks noChangeShapeType="1"/>
            </p:cNvSpPr>
            <p:nvPr/>
          </p:nvSpPr>
          <p:spPr bwMode="auto">
            <a:xfrm rot="5400000" flipV="1">
              <a:off x="5382" y="2214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17417" name="Line 91"/>
          <p:cNvSpPr>
            <a:spLocks noChangeShapeType="1"/>
          </p:cNvSpPr>
          <p:nvPr/>
        </p:nvSpPr>
        <p:spPr bwMode="auto">
          <a:xfrm rot="5400000" flipV="1">
            <a:off x="7880351" y="4570412"/>
            <a:ext cx="0" cy="1238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43118" name="Text Box 110"/>
          <p:cNvSpPr txBox="1">
            <a:spLocks noChangeArrowheads="1"/>
          </p:cNvSpPr>
          <p:nvPr/>
        </p:nvSpPr>
        <p:spPr bwMode="auto">
          <a:xfrm>
            <a:off x="395288" y="303213"/>
            <a:ext cx="8353425" cy="93027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altLang="en-US" sz="3200" b="1">
                <a:solidFill>
                  <a:srgbClr val="C00000"/>
                </a:solidFill>
              </a:rPr>
              <a:t>Digestión de Triglicéridos </a:t>
            </a:r>
          </a:p>
          <a:p>
            <a:pPr algn="ctr" eaLnBrk="0" hangingPunct="0">
              <a:lnSpc>
                <a:spcPct val="85000"/>
              </a:lnSpc>
            </a:pPr>
            <a:r>
              <a:rPr lang="en-US" altLang="en-US" sz="3200" b="1">
                <a:solidFill>
                  <a:srgbClr val="C00000"/>
                </a:solidFill>
              </a:rPr>
              <a:t>Acción de </a:t>
            </a:r>
            <a:r>
              <a:rPr lang="en-US" altLang="en-US" sz="3200" b="1" i="1">
                <a:solidFill>
                  <a:srgbClr val="C00000"/>
                </a:solidFill>
              </a:rPr>
              <a:t>Lipasa Pancreática</a:t>
            </a:r>
          </a:p>
        </p:txBody>
      </p:sp>
      <p:sp>
        <p:nvSpPr>
          <p:cNvPr id="43120" name="Rectangle 112"/>
          <p:cNvSpPr>
            <a:spLocks noChangeArrowheads="1"/>
          </p:cNvSpPr>
          <p:nvPr/>
        </p:nvSpPr>
        <p:spPr bwMode="auto">
          <a:xfrm>
            <a:off x="6350000" y="6323013"/>
            <a:ext cx="19875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Solubles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 en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micelas</a:t>
            </a:r>
            <a:endParaRPr lang="en-US" altLang="en-US" sz="1600" dirty="0">
              <a:effectLst>
                <a:outerShdw blurRad="38100" dist="38100" dir="2700000" algn="tl">
                  <a:srgbClr val="C0C0C0"/>
                </a:outerShdw>
              </a:effectLst>
              <a:latin typeface="Helvetica" charset="0"/>
            </a:endParaRPr>
          </a:p>
        </p:txBody>
      </p:sp>
      <p:sp>
        <p:nvSpPr>
          <p:cNvPr id="17420" name="Text Box 114"/>
          <p:cNvSpPr txBox="1">
            <a:spLocks noChangeArrowheads="1"/>
          </p:cNvSpPr>
          <p:nvPr/>
        </p:nvSpPr>
        <p:spPr bwMode="auto">
          <a:xfrm>
            <a:off x="4427538" y="3141663"/>
            <a:ext cx="2160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43119" name="Rectangle 111"/>
          <p:cNvSpPr>
            <a:spLocks noChangeArrowheads="1"/>
          </p:cNvSpPr>
          <p:nvPr/>
        </p:nvSpPr>
        <p:spPr bwMode="auto">
          <a:xfrm>
            <a:off x="1042988" y="6308725"/>
            <a:ext cx="212407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Insolubles en micelas</a:t>
            </a:r>
          </a:p>
        </p:txBody>
      </p:sp>
      <p:grpSp>
        <p:nvGrpSpPr>
          <p:cNvPr id="5" name="Group 138"/>
          <p:cNvGrpSpPr>
            <a:grpSpLocks/>
          </p:cNvGrpSpPr>
          <p:nvPr/>
        </p:nvGrpSpPr>
        <p:grpSpPr bwMode="auto">
          <a:xfrm>
            <a:off x="7051675" y="5373688"/>
            <a:ext cx="2054225" cy="690562"/>
            <a:chOff x="4442" y="3357"/>
            <a:chExt cx="1294" cy="435"/>
          </a:xfrm>
        </p:grpSpPr>
        <p:grpSp>
          <p:nvGrpSpPr>
            <p:cNvPr id="17520" name="Group 137"/>
            <p:cNvGrpSpPr>
              <a:grpSpLocks/>
            </p:cNvGrpSpPr>
            <p:nvPr/>
          </p:nvGrpSpPr>
          <p:grpSpPr bwMode="auto">
            <a:xfrm>
              <a:off x="4442" y="3357"/>
              <a:ext cx="1294" cy="435"/>
              <a:chOff x="4442" y="3357"/>
              <a:chExt cx="1294" cy="435"/>
            </a:xfrm>
          </p:grpSpPr>
          <p:grpSp>
            <p:nvGrpSpPr>
              <p:cNvPr id="17525" name="Group 131"/>
              <p:cNvGrpSpPr>
                <a:grpSpLocks/>
              </p:cNvGrpSpPr>
              <p:nvPr/>
            </p:nvGrpSpPr>
            <p:grpSpPr bwMode="auto">
              <a:xfrm>
                <a:off x="4442" y="3357"/>
                <a:ext cx="1294" cy="435"/>
                <a:chOff x="4442" y="3357"/>
                <a:chExt cx="1294" cy="435"/>
              </a:xfrm>
            </p:grpSpPr>
            <p:sp>
              <p:nvSpPr>
                <p:cNvPr id="43082" name="Rectangle 74"/>
                <p:cNvSpPr>
                  <a:spLocks noChangeArrowheads="1"/>
                </p:cNvSpPr>
                <p:nvPr/>
              </p:nvSpPr>
              <p:spPr bwMode="auto">
                <a:xfrm>
                  <a:off x="4442" y="3552"/>
                  <a:ext cx="432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102" name="Rectangle 94"/>
                <p:cNvSpPr>
                  <a:spLocks noChangeArrowheads="1"/>
                </p:cNvSpPr>
                <p:nvPr/>
              </p:nvSpPr>
              <p:spPr bwMode="auto">
                <a:xfrm>
                  <a:off x="4916" y="3561"/>
                  <a:ext cx="50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107" name="Rectangle 99"/>
                <p:cNvSpPr>
                  <a:spLocks noChangeArrowheads="1"/>
                </p:cNvSpPr>
                <p:nvPr/>
              </p:nvSpPr>
              <p:spPr bwMode="auto">
                <a:xfrm>
                  <a:off x="4733" y="3357"/>
                  <a:ext cx="17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43109" name="Rectangle 101"/>
                <p:cNvSpPr>
                  <a:spLocks noChangeArrowheads="1"/>
                </p:cNvSpPr>
                <p:nvPr/>
              </p:nvSpPr>
              <p:spPr bwMode="auto">
                <a:xfrm>
                  <a:off x="5387" y="3580"/>
                  <a:ext cx="349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CH</a:t>
                  </a:r>
                  <a:r>
                    <a:rPr lang="en-US" altLang="en-US" sz="1600" b="1" baseline="-250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3</a:t>
                  </a:r>
                  <a:endPara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</p:grpSp>
          <p:sp>
            <p:nvSpPr>
              <p:cNvPr id="43101" name="Rectangle 93"/>
              <p:cNvSpPr>
                <a:spLocks noChangeArrowheads="1"/>
              </p:cNvSpPr>
              <p:nvPr/>
            </p:nvSpPr>
            <p:spPr bwMode="auto">
              <a:xfrm>
                <a:off x="4727" y="3551"/>
                <a:ext cx="208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</a:t>
                </a:r>
              </a:p>
            </p:txBody>
          </p:sp>
          <p:sp>
            <p:nvSpPr>
              <p:cNvPr id="17527" name="Line 100"/>
              <p:cNvSpPr>
                <a:spLocks noChangeShapeType="1"/>
              </p:cNvSpPr>
              <p:nvPr/>
            </p:nvSpPr>
            <p:spPr bwMode="auto">
              <a:xfrm rot="5400000" flipV="1">
                <a:off x="5386" y="3620"/>
                <a:ext cx="0" cy="7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AR"/>
              </a:p>
            </p:txBody>
          </p:sp>
        </p:grpSp>
        <p:sp>
          <p:nvSpPr>
            <p:cNvPr id="17521" name="Line 95"/>
            <p:cNvSpPr>
              <a:spLocks noChangeShapeType="1"/>
            </p:cNvSpPr>
            <p:nvPr/>
          </p:nvSpPr>
          <p:spPr bwMode="auto">
            <a:xfrm rot="5400000" flipV="1">
              <a:off x="4919" y="3614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7522" name="Line 96"/>
            <p:cNvSpPr>
              <a:spLocks noChangeShapeType="1"/>
            </p:cNvSpPr>
            <p:nvPr/>
          </p:nvSpPr>
          <p:spPr bwMode="auto">
            <a:xfrm rot="5400000" flipV="1">
              <a:off x="4740" y="3609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7523" name="Line 97"/>
            <p:cNvSpPr>
              <a:spLocks noChangeShapeType="1"/>
            </p:cNvSpPr>
            <p:nvPr/>
          </p:nvSpPr>
          <p:spPr bwMode="auto">
            <a:xfrm>
              <a:off x="4818" y="3518"/>
              <a:ext cx="1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7524" name="Line 98"/>
            <p:cNvSpPr>
              <a:spLocks noChangeShapeType="1"/>
            </p:cNvSpPr>
            <p:nvPr/>
          </p:nvSpPr>
          <p:spPr bwMode="auto">
            <a:xfrm flipH="1">
              <a:off x="4853" y="3517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17423" name="Rectangle 151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grpSp>
        <p:nvGrpSpPr>
          <p:cNvPr id="8" name="135 Grupo"/>
          <p:cNvGrpSpPr>
            <a:grpSpLocks/>
          </p:cNvGrpSpPr>
          <p:nvPr/>
        </p:nvGrpSpPr>
        <p:grpSpPr bwMode="auto">
          <a:xfrm>
            <a:off x="250825" y="2997200"/>
            <a:ext cx="7396163" cy="3238500"/>
            <a:chOff x="250825" y="2997200"/>
            <a:chExt cx="7396163" cy="3238500"/>
          </a:xfrm>
        </p:grpSpPr>
        <p:grpSp>
          <p:nvGrpSpPr>
            <p:cNvPr id="17427" name="134 Grupo"/>
            <p:cNvGrpSpPr>
              <a:grpSpLocks/>
            </p:cNvGrpSpPr>
            <p:nvPr/>
          </p:nvGrpSpPr>
          <p:grpSpPr bwMode="auto">
            <a:xfrm>
              <a:off x="250825" y="2997200"/>
              <a:ext cx="7396163" cy="3238500"/>
              <a:chOff x="250825" y="2997200"/>
              <a:chExt cx="7396163" cy="3238500"/>
            </a:xfrm>
          </p:grpSpPr>
          <p:sp>
            <p:nvSpPr>
              <p:cNvPr id="43115" name="Rectangle 107"/>
              <p:cNvSpPr>
                <a:spLocks noChangeArrowheads="1"/>
              </p:cNvSpPr>
              <p:nvPr/>
            </p:nvSpPr>
            <p:spPr bwMode="auto">
              <a:xfrm>
                <a:off x="3143250" y="4214813"/>
                <a:ext cx="1492250" cy="1228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i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Lipasa</a:t>
                </a:r>
                <a:endParaRPr lang="en-US" altLang="en-US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i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Pancreátic</a:t>
                </a:r>
                <a:r>
                  <a:rPr lang="en-US" altLang="en-US" b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a</a:t>
                </a:r>
                <a:endParaRPr lang="en-US" altLang="en-US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altLang="en-US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pH 6-7</a:t>
                </a:r>
                <a:endParaRPr lang="en-US" altLang="en-US" sz="28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</p:txBody>
          </p:sp>
          <p:sp>
            <p:nvSpPr>
              <p:cNvPr id="43140" name="Rectangle 132"/>
              <p:cNvSpPr>
                <a:spLocks noChangeArrowheads="1"/>
              </p:cNvSpPr>
              <p:nvPr/>
            </p:nvSpPr>
            <p:spPr bwMode="auto">
              <a:xfrm>
                <a:off x="4365625" y="5589588"/>
                <a:ext cx="2443163" cy="4302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Monoglicéridos</a:t>
                </a:r>
              </a:p>
            </p:txBody>
          </p:sp>
          <p:grpSp>
            <p:nvGrpSpPr>
              <p:cNvPr id="17431" name="Group 155"/>
              <p:cNvGrpSpPr>
                <a:grpSpLocks/>
              </p:cNvGrpSpPr>
              <p:nvPr/>
            </p:nvGrpSpPr>
            <p:grpSpPr bwMode="auto">
              <a:xfrm>
                <a:off x="4859338" y="3852863"/>
                <a:ext cx="2787650" cy="1592262"/>
                <a:chOff x="3061" y="2427"/>
                <a:chExt cx="1756" cy="1003"/>
              </a:xfrm>
            </p:grpSpPr>
            <p:grpSp>
              <p:nvGrpSpPr>
                <p:cNvPr id="17490" name="Group 153"/>
                <p:cNvGrpSpPr>
                  <a:grpSpLocks/>
                </p:cNvGrpSpPr>
                <p:nvPr/>
              </p:nvGrpSpPr>
              <p:grpSpPr bwMode="auto">
                <a:xfrm>
                  <a:off x="3061" y="2427"/>
                  <a:ext cx="1756" cy="1003"/>
                  <a:chOff x="3061" y="2427"/>
                  <a:chExt cx="1756" cy="1003"/>
                </a:xfrm>
              </p:grpSpPr>
              <p:grpSp>
                <p:nvGrpSpPr>
                  <p:cNvPr id="17492" name="Group 150"/>
                  <p:cNvGrpSpPr>
                    <a:grpSpLocks/>
                  </p:cNvGrpSpPr>
                  <p:nvPr/>
                </p:nvGrpSpPr>
                <p:grpSpPr bwMode="auto">
                  <a:xfrm>
                    <a:off x="3061" y="2427"/>
                    <a:ext cx="1756" cy="1003"/>
                    <a:chOff x="3061" y="2427"/>
                    <a:chExt cx="1756" cy="1003"/>
                  </a:xfrm>
                </p:grpSpPr>
                <p:grpSp>
                  <p:nvGrpSpPr>
                    <p:cNvPr id="17494" name="Group 1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61" y="2427"/>
                      <a:ext cx="1756" cy="1003"/>
                      <a:chOff x="3061" y="2428"/>
                      <a:chExt cx="1756" cy="1003"/>
                    </a:xfrm>
                  </p:grpSpPr>
                  <p:grpSp>
                    <p:nvGrpSpPr>
                      <p:cNvPr id="17496" name="Group 14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61" y="2428"/>
                        <a:ext cx="1756" cy="1002"/>
                        <a:chOff x="3061" y="2432"/>
                        <a:chExt cx="1756" cy="1002"/>
                      </a:xfrm>
                    </p:grpSpPr>
                    <p:grpSp>
                      <p:nvGrpSpPr>
                        <p:cNvPr id="17498" name="Group 13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61" y="2432"/>
                          <a:ext cx="1756" cy="1002"/>
                          <a:chOff x="3061" y="2432"/>
                          <a:chExt cx="1756" cy="1002"/>
                        </a:xfrm>
                      </p:grpSpPr>
                      <p:sp>
                        <p:nvSpPr>
                          <p:cNvPr id="43063" name="Rectangl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64" y="2437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65" name="Rectangle 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61" y="2795"/>
                            <a:ext cx="190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43092" name="Rectangle 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10" y="2810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93" name="Rectangle 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69" y="2810"/>
                            <a:ext cx="54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098" name="Rectangle 9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96" y="2597"/>
                            <a:ext cx="199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100" name="Rectangle 9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68" y="2810"/>
                            <a:ext cx="349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111" name="Rectangle 10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7" y="3203"/>
                            <a:ext cx="175" cy="231"/>
                          </a:xfrm>
                          <a:prstGeom prst="rect">
                            <a:avLst/>
                          </a:prstGeom>
                          <a:no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  <a:sym typeface="Symbol" pitchFamily="18" charset="2"/>
                              </a:rPr>
                              <a:t></a:t>
                            </a:r>
                          </a:p>
                        </p:txBody>
                      </p:sp>
                      <p:sp>
                        <p:nvSpPr>
                          <p:cNvPr id="43114" name="Rectangle 10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24" y="3218"/>
                            <a:ext cx="272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062" name="Rectangle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43" y="2795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7514" name="Line 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34" y="2614"/>
                            <a:ext cx="0" cy="233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7515" name="Line 6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34" y="2976"/>
                            <a:ext cx="0" cy="233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7516" name="Line 8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61" y="2907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7517" name="Line 8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17" y="2892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43081" name="Rectangl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70" y="2795"/>
                            <a:ext cx="17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113" name="Rectangle 10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24" y="2432"/>
                            <a:ext cx="276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43110" name="Rectangle 10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79" y="2568"/>
                          <a:ext cx="190" cy="23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  <a:sym typeface="Symbol" pitchFamily="18" charset="2"/>
                            </a:rPr>
                            <a:t></a:t>
                          </a:r>
                          <a:endParaRPr lang="en-US" altLang="en-US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43112" name="Rectangle 10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34" y="2946"/>
                          <a:ext cx="186" cy="212"/>
                        </a:xfrm>
                        <a:prstGeom prst="rect">
                          <a:avLst/>
                        </a:prstGeom>
                        <a:no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  <a:sym typeface="Symbol" pitchFamily="18" charset="2"/>
                            </a:rPr>
                            <a:t></a:t>
                          </a:r>
                        </a:p>
                      </p:txBody>
                    </p:sp>
                    <p:sp>
                      <p:nvSpPr>
                        <p:cNvPr id="17501" name="Line 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690" y="2892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7502" name="Line 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787" y="2750"/>
                          <a:ext cx="1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7503" name="Line 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3822" y="2757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7504" name="Line 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463" y="2892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</p:grpSp>
                  <p:sp>
                    <p:nvSpPr>
                      <p:cNvPr id="43072" name="Rectangle 6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56" y="3219"/>
                        <a:ext cx="208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</a:t>
                        </a:r>
                      </a:p>
                    </p:txBody>
                  </p:sp>
                </p:grpSp>
                <p:sp>
                  <p:nvSpPr>
                    <p:cNvPr id="17495" name="Rectangle 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07" y="3203"/>
                      <a:ext cx="181" cy="22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sp>
                <p:nvSpPr>
                  <p:cNvPr id="17493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3379" y="2976"/>
                    <a:ext cx="136" cy="18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</p:grpSp>
            <p:sp>
              <p:nvSpPr>
                <p:cNvPr id="17491" name="Rectangle 154"/>
                <p:cNvSpPr>
                  <a:spLocks noChangeArrowheads="1"/>
                </p:cNvSpPr>
                <p:nvPr/>
              </p:nvSpPr>
              <p:spPr bwMode="auto">
                <a:xfrm>
                  <a:off x="3379" y="2659"/>
                  <a:ext cx="181" cy="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</p:grpSp>
          <p:grpSp>
            <p:nvGrpSpPr>
              <p:cNvPr id="17432" name="Group 178"/>
              <p:cNvGrpSpPr>
                <a:grpSpLocks/>
              </p:cNvGrpSpPr>
              <p:nvPr/>
            </p:nvGrpSpPr>
            <p:grpSpPr bwMode="auto">
              <a:xfrm>
                <a:off x="250825" y="2997200"/>
                <a:ext cx="2740025" cy="3238500"/>
                <a:chOff x="158" y="1979"/>
                <a:chExt cx="1726" cy="2040"/>
              </a:xfrm>
            </p:grpSpPr>
            <p:sp>
              <p:nvSpPr>
                <p:cNvPr id="43055" name="Rectangle 47"/>
                <p:cNvSpPr>
                  <a:spLocks noChangeArrowheads="1"/>
                </p:cNvSpPr>
                <p:nvPr/>
              </p:nvSpPr>
              <p:spPr bwMode="auto">
                <a:xfrm>
                  <a:off x="773" y="2811"/>
                  <a:ext cx="177" cy="21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grpSp>
              <p:nvGrpSpPr>
                <p:cNvPr id="17436" name="Group 177"/>
                <p:cNvGrpSpPr>
                  <a:grpSpLocks/>
                </p:cNvGrpSpPr>
                <p:nvPr/>
              </p:nvGrpSpPr>
              <p:grpSpPr bwMode="auto">
                <a:xfrm>
                  <a:off x="158" y="1979"/>
                  <a:ext cx="1726" cy="2040"/>
                  <a:chOff x="158" y="1980"/>
                  <a:chExt cx="1726" cy="2040"/>
                </a:xfrm>
              </p:grpSpPr>
              <p:sp>
                <p:nvSpPr>
                  <p:cNvPr id="4305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518" y="2977"/>
                    <a:ext cx="349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CH</a:t>
                    </a:r>
                    <a:r>
                      <a:rPr lang="en-US" altLang="en-US" sz="1600" b="1" baseline="-2500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3</a:t>
                    </a:r>
                    <a:endPara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43171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1019" y="2977"/>
                    <a:ext cx="547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(CH</a:t>
                    </a:r>
                    <a:r>
                      <a:rPr lang="en-US" altLang="en-US" sz="1600" b="1" baseline="-25000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2</a:t>
                    </a:r>
                    <a:r>
                      <a:rPr lang="en-US" altLang="en-US" sz="1600" b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)</a:t>
                    </a:r>
                    <a:r>
                      <a:rPr lang="en-US" altLang="en-US" sz="1600" b="1" baseline="-25000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n</a:t>
                    </a:r>
                    <a:endParaRPr lang="en-US" altLang="en-US" sz="16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17439" name="Line 16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1480" y="3030"/>
                    <a:ext cx="0" cy="7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AR"/>
                  </a:p>
                </p:txBody>
              </p:sp>
              <p:grpSp>
                <p:nvGrpSpPr>
                  <p:cNvPr id="17440" name="Group 176"/>
                  <p:cNvGrpSpPr>
                    <a:grpSpLocks/>
                  </p:cNvGrpSpPr>
                  <p:nvPr/>
                </p:nvGrpSpPr>
                <p:grpSpPr bwMode="auto">
                  <a:xfrm>
                    <a:off x="158" y="1980"/>
                    <a:ext cx="1726" cy="2040"/>
                    <a:chOff x="158" y="1980"/>
                    <a:chExt cx="1726" cy="2040"/>
                  </a:xfrm>
                </p:grpSpPr>
                <p:sp>
                  <p:nvSpPr>
                    <p:cNvPr id="43021" name="Rectangl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" y="3218"/>
                      <a:ext cx="190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43020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3" y="3001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17443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" y="3165"/>
                      <a:ext cx="0" cy="8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43025" name="Rectangl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" y="3007"/>
                      <a:ext cx="190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17445" name="Line 18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62" y="3061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43030" name="Rectangle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0" y="3006"/>
                      <a:ext cx="17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O</a:t>
                      </a:r>
                    </a:p>
                  </p:txBody>
                </p:sp>
                <p:sp>
                  <p:nvSpPr>
                    <p:cNvPr id="43049" name="Rectangl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67" y="3005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17448" name="Line 43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959" y="3068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7449" name="Line 15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567" y="3057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7450" name="Line 4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93" y="2984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grpSp>
                  <p:nvGrpSpPr>
                    <p:cNvPr id="17451" name="Group 1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" y="1980"/>
                      <a:ext cx="1726" cy="2040"/>
                      <a:chOff x="295" y="1843"/>
                      <a:chExt cx="1726" cy="2040"/>
                    </a:xfrm>
                  </p:grpSpPr>
                  <p:sp>
                    <p:nvSpPr>
                      <p:cNvPr id="43048" name="Rectangle 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55" y="2478"/>
                        <a:ext cx="349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CH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3</a:t>
                        </a:r>
                        <a:endPara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endParaRPr>
                      </a:p>
                    </p:txBody>
                  </p:sp>
                  <p:sp>
                    <p:nvSpPr>
                      <p:cNvPr id="43040" name="Rectangle 3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06" y="2478"/>
                        <a:ext cx="208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</a:t>
                        </a:r>
                      </a:p>
                    </p:txBody>
                  </p:sp>
                  <p:sp>
                    <p:nvSpPr>
                      <p:cNvPr id="43046" name="Rectangle 3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99" y="2273"/>
                        <a:ext cx="177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O</a:t>
                        </a:r>
                      </a:p>
                    </p:txBody>
                  </p:sp>
                  <p:sp>
                    <p:nvSpPr>
                      <p:cNvPr id="17457" name="Line 34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1096" y="2520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7458" name="Line 35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908" y="2539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7459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986" y="2447"/>
                        <a:ext cx="1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7460" name="Line 37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021" y="2446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43170" name="Rectangle 16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56" y="2478"/>
                        <a:ext cx="547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(CH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2</a:t>
                        </a: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)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n</a:t>
                        </a:r>
                        <a:endPara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endParaRPr>
                      </a:p>
                    </p:txBody>
                  </p:sp>
                  <p:sp>
                    <p:nvSpPr>
                      <p:cNvPr id="17462" name="Line 165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1617" y="2530"/>
                        <a:ext cx="0" cy="7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grpSp>
                    <p:nvGrpSpPr>
                      <p:cNvPr id="17463" name="Group 16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5" y="1843"/>
                        <a:ext cx="1726" cy="2040"/>
                        <a:chOff x="295" y="1843"/>
                        <a:chExt cx="1726" cy="2040"/>
                      </a:xfrm>
                    </p:grpSpPr>
                    <p:sp>
                      <p:nvSpPr>
                        <p:cNvPr id="43037" name="Rectangle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9" y="1843"/>
                          <a:ext cx="17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43032" name="Rectangle 2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00" y="2066"/>
                          <a:ext cx="547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(CH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2</a:t>
                          </a: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)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n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17466" name="Line 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1563" y="2137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43039" name="Rectangle 3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65" y="2069"/>
                          <a:ext cx="349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3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17468" name="Line 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985" y="2025"/>
                          <a:ext cx="1" cy="64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7469" name="Line 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021" y="2024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43031" name="Rectangle 2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3" y="2068"/>
                          <a:ext cx="20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grpSp>
                      <p:nvGrpSpPr>
                        <p:cNvPr id="17471" name="Group 16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5" y="1859"/>
                          <a:ext cx="1726" cy="2024"/>
                          <a:chOff x="295" y="1859"/>
                          <a:chExt cx="1726" cy="2024"/>
                        </a:xfrm>
                      </p:grpSpPr>
                      <p:sp>
                        <p:nvSpPr>
                          <p:cNvPr id="43029" name="Rectangle 2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23" y="2464"/>
                            <a:ext cx="17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013" name="Rectangle 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5" y="2471"/>
                            <a:ext cx="190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43010" name="Rectangle 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99" y="2462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7476" name="Line 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718" y="2520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7477" name="Line 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06" y="2548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grpSp>
                        <p:nvGrpSpPr>
                          <p:cNvPr id="17478" name="Group 16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96" y="1859"/>
                            <a:ext cx="1725" cy="2024"/>
                            <a:chOff x="296" y="1859"/>
                            <a:chExt cx="1725" cy="2024"/>
                          </a:xfrm>
                        </p:grpSpPr>
                        <p:sp>
                          <p:nvSpPr>
                            <p:cNvPr id="43116" name="Rectangle 10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748" y="3612"/>
                              <a:ext cx="1273" cy="271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algn="ctr" eaLnBrk="0" hangingPunct="0">
                                <a:lnSpc>
                                  <a:spcPct val="90000"/>
                                </a:lnSpc>
                                <a:defRPr/>
                              </a:pPr>
                              <a:r>
                                <a:rPr lang="en-US" altLang="en-US" b="1" dirty="0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</a:rPr>
                                <a:t>Triglicéridos</a:t>
                              </a:r>
                            </a:p>
                          </p:txBody>
                        </p:sp>
                        <p:sp>
                          <p:nvSpPr>
                            <p:cNvPr id="43012" name="Rectangle 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700" y="2066"/>
                              <a:ext cx="178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O</a:t>
                              </a:r>
                            </a:p>
                          </p:txBody>
                        </p:sp>
                        <p:sp>
                          <p:nvSpPr>
                            <p:cNvPr id="43011" name="Rectangle 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98" y="2083"/>
                              <a:ext cx="208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C</a:t>
                              </a:r>
                            </a:p>
                          </p:txBody>
                        </p:sp>
                        <p:sp>
                          <p:nvSpPr>
                            <p:cNvPr id="43019" name="Rectangle 1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06" y="1859"/>
                              <a:ext cx="190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H</a:t>
                              </a:r>
                            </a:p>
                          </p:txBody>
                        </p:sp>
                        <p:sp>
                          <p:nvSpPr>
                            <p:cNvPr id="43027" name="Rectangle 1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96" y="2069"/>
                              <a:ext cx="190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H</a:t>
                              </a:r>
                            </a:p>
                          </p:txBody>
                        </p:sp>
                        <p:sp>
                          <p:nvSpPr>
                            <p:cNvPr id="17486" name="Line 2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478" y="2108"/>
                              <a:ext cx="0" cy="93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7487" name="Line 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593" y="2023"/>
                              <a:ext cx="0" cy="89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7488" name="Line 1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691" y="2119"/>
                              <a:ext cx="0" cy="76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7489" name="Line 2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916" y="2127"/>
                              <a:ext cx="0" cy="76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</p:grpSp>
                      <p:sp>
                        <p:nvSpPr>
                          <p:cNvPr id="17479" name="Line 1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612" y="2251"/>
                            <a:ext cx="0" cy="226"/>
                          </a:xfrm>
                          <a:prstGeom prst="line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7480" name="Line 16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612" y="2660"/>
                            <a:ext cx="0" cy="226"/>
                          </a:xfrm>
                          <a:prstGeom prst="line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s-AR"/>
                          </a:p>
                        </p:txBody>
                      </p:sp>
                    </p:grpSp>
                    <p:sp>
                      <p:nvSpPr>
                        <p:cNvPr id="17472" name="Line 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1095" y="2132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</p:grpSp>
                </p:grpSp>
                <p:sp>
                  <p:nvSpPr>
                    <p:cNvPr id="17452" name="Line 44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771" y="3075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7453" name="Line 17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61" y="2976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</p:grpSp>
            </p:grpSp>
          </p:grpSp>
          <p:sp>
            <p:nvSpPr>
              <p:cNvPr id="17433" name="Text Box 182"/>
              <p:cNvSpPr txBox="1">
                <a:spLocks noChangeArrowheads="1"/>
              </p:cNvSpPr>
              <p:nvPr/>
            </p:nvSpPr>
            <p:spPr bwMode="auto">
              <a:xfrm>
                <a:off x="5219700" y="3789363"/>
                <a:ext cx="1081088" cy="33655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600">
                    <a:latin typeface="Arial Black" pitchFamily="34" charset="0"/>
                  </a:rPr>
                  <a:t>CH</a:t>
                </a:r>
                <a:r>
                  <a:rPr lang="es-ES_tradnl" sz="1600" baseline="-25000">
                    <a:latin typeface="Arial Black" pitchFamily="34" charset="0"/>
                  </a:rPr>
                  <a:t>2</a:t>
                </a:r>
                <a:r>
                  <a:rPr lang="es-ES_tradnl" sz="1600">
                    <a:latin typeface="Arial Black" pitchFamily="34" charset="0"/>
                  </a:rPr>
                  <a:t>OH</a:t>
                </a:r>
              </a:p>
            </p:txBody>
          </p:sp>
          <p:sp>
            <p:nvSpPr>
              <p:cNvPr id="17434" name="Text Box 183"/>
              <p:cNvSpPr txBox="1">
                <a:spLocks noChangeArrowheads="1"/>
              </p:cNvSpPr>
              <p:nvPr/>
            </p:nvSpPr>
            <p:spPr bwMode="auto">
              <a:xfrm>
                <a:off x="5148263" y="5084763"/>
                <a:ext cx="1081087" cy="33655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600">
                    <a:latin typeface="Arial Black" pitchFamily="34" charset="0"/>
                  </a:rPr>
                  <a:t>CH</a:t>
                </a:r>
                <a:r>
                  <a:rPr lang="es-ES_tradnl" sz="1600" baseline="-25000">
                    <a:latin typeface="Arial Black" pitchFamily="34" charset="0"/>
                  </a:rPr>
                  <a:t>2</a:t>
                </a:r>
                <a:r>
                  <a:rPr lang="es-ES_tradnl" sz="1600">
                    <a:latin typeface="Arial Black" pitchFamily="34" charset="0"/>
                  </a:rPr>
                  <a:t>OH</a:t>
                </a:r>
              </a:p>
            </p:txBody>
          </p:sp>
        </p:grpSp>
        <p:sp>
          <p:nvSpPr>
            <p:cNvPr id="17428" name="Line 133"/>
            <p:cNvSpPr>
              <a:spLocks noChangeShapeType="1"/>
            </p:cNvSpPr>
            <p:nvPr/>
          </p:nvSpPr>
          <p:spPr bwMode="auto">
            <a:xfrm>
              <a:off x="3348038" y="4941888"/>
              <a:ext cx="16557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3000"/>
                                        <p:tgtEl>
                                          <p:spTgt spid="4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7" grpId="0"/>
      <p:bldP spid="43118" grpId="0" animBg="1"/>
      <p:bldP spid="43120" grpId="0"/>
      <p:bldP spid="431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5750" y="1143000"/>
            <a:ext cx="8286750" cy="169227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>
              <a:defRPr/>
            </a:pPr>
            <a:r>
              <a:rPr lang="es-ES_tradnl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comunes:</a:t>
            </a:r>
            <a:endParaRPr lang="es-AR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AR" sz="2000" dirty="0"/>
              <a:t>Insolubles en </a:t>
            </a:r>
            <a:r>
              <a:rPr lang="es-AR" sz="2000" dirty="0" smtClean="0"/>
              <a:t>agua</a:t>
            </a:r>
            <a:endParaRPr lang="es-AR" sz="2000" dirty="0"/>
          </a:p>
          <a:p>
            <a:pPr>
              <a:buFont typeface="Wingdings" pitchFamily="2" charset="2"/>
              <a:buChar char="Ø"/>
              <a:defRPr/>
            </a:pPr>
            <a:r>
              <a:rPr lang="es-ES_tradnl" sz="2000" dirty="0"/>
              <a:t>No forman estructuras poliméricas (como los </a:t>
            </a:r>
            <a:r>
              <a:rPr lang="es-ES_tradnl" sz="2000" dirty="0" smtClean="0"/>
              <a:t>polisacáridos y </a:t>
            </a:r>
            <a:r>
              <a:rPr lang="es-ES_tradnl" sz="2000" dirty="0" err="1"/>
              <a:t>polipéptidos</a:t>
            </a:r>
            <a:r>
              <a:rPr lang="es-ES_tradnl" sz="2000" dirty="0"/>
              <a:t>)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57188" y="3000375"/>
            <a:ext cx="8286750" cy="224676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defRPr/>
            </a:pPr>
            <a:r>
              <a:rPr lang="es-AR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Comprenden</a:t>
            </a:r>
            <a:r>
              <a:rPr lang="es-AR" sz="2000" b="1" i="1" dirty="0"/>
              <a:t>:</a:t>
            </a:r>
            <a:r>
              <a:rPr lang="es-AR" sz="2000" dirty="0"/>
              <a:t> una amplia variedad de sustancias químicas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smtClean="0"/>
              <a:t>Ácidos grasos libres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smtClean="0"/>
              <a:t>Triglicéridos </a:t>
            </a:r>
            <a:r>
              <a:rPr lang="es-AR" sz="2000" b="1" dirty="0"/>
              <a:t>(TG) o grasas neutras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err="1" smtClean="0"/>
              <a:t>Fosfolípidos</a:t>
            </a:r>
            <a:endParaRPr lang="es-AR" sz="2000" b="1" dirty="0"/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err="1"/>
              <a:t>Glucolípidos</a:t>
            </a:r>
            <a:endParaRPr lang="es-AR" sz="2000" b="1" dirty="0"/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/>
              <a:t>Colesterol, </a:t>
            </a:r>
            <a:r>
              <a:rPr lang="es-AR" sz="2000" b="1" dirty="0" smtClean="0"/>
              <a:t>etc.</a:t>
            </a:r>
            <a:endParaRPr lang="es-AR" sz="2000" b="1" dirty="0"/>
          </a:p>
          <a:p>
            <a:pPr>
              <a:defRPr/>
            </a:pPr>
            <a:endParaRPr lang="es-AR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28625" y="5357813"/>
            <a:ext cx="8143875" cy="132397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defRPr/>
            </a:pPr>
            <a:r>
              <a:rPr lang="es-AR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el hombre constituyen: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AR" sz="2000" dirty="0"/>
              <a:t>más del 10 % del peso corporal de un individuo adulto 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AR" sz="2000" dirty="0"/>
              <a:t>aproximadamente el 40 % de las calorías de la alimentación diaria</a:t>
            </a:r>
          </a:p>
          <a:p>
            <a:pPr>
              <a:defRPr/>
            </a:pPr>
            <a:r>
              <a:rPr lang="es-ES_tradnl" sz="2000" dirty="0"/>
              <a:t>	</a:t>
            </a:r>
            <a:r>
              <a:rPr lang="es-ES_tradnl" dirty="0"/>
              <a:t>(se recomienda no más del 30%)</a:t>
            </a:r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0" y="214313"/>
            <a:ext cx="9144000" cy="83026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METABOLISMO  LIPÍDICO</a:t>
            </a:r>
          </a:p>
          <a:p>
            <a:pPr algn="ctr">
              <a:defRPr/>
            </a:pP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ángulo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333375"/>
            <a:ext cx="7772400" cy="874713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/>
          </a:gradFill>
        </p:spPr>
        <p:txBody>
          <a:bodyPr/>
          <a:lstStyle/>
          <a:p>
            <a:pPr eaLnBrk="1" hangingPunct="1"/>
            <a:r>
              <a:rPr lang="es-ES_tradnl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Digestión de Fosfolípidos</a:t>
            </a:r>
            <a:endParaRPr lang="es-ES_tradnl" sz="3200" b="1" baseline="-2500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2" name="Grupo 11"/>
          <p:cNvGrpSpPr>
            <a:grpSpLocks/>
          </p:cNvGrpSpPr>
          <p:nvPr/>
        </p:nvGrpSpPr>
        <p:grpSpPr bwMode="auto">
          <a:xfrm>
            <a:off x="1403350" y="2852738"/>
            <a:ext cx="5400675" cy="2389187"/>
            <a:chOff x="385" y="1071"/>
            <a:chExt cx="3402" cy="1505"/>
          </a:xfrm>
        </p:grpSpPr>
        <p:pic>
          <p:nvPicPr>
            <p:cNvPr id="18443" name="Imagen 5" descr="fi19p5"/>
            <p:cNvPicPr>
              <a:picLocks noChangeAspect="1" noChangeArrowheads="1"/>
            </p:cNvPicPr>
            <p:nvPr/>
          </p:nvPicPr>
          <p:blipFill>
            <a:blip r:embed="rId2">
              <a:lum bright="-36000" contrast="48000"/>
            </a:blip>
            <a:srcRect l="4770" t="76811" r="17635"/>
            <a:stretch>
              <a:fillRect/>
            </a:stretch>
          </p:blipFill>
          <p:spPr bwMode="auto">
            <a:xfrm>
              <a:off x="385" y="1071"/>
              <a:ext cx="3402" cy="1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4" name="Cuadro de texto 7"/>
            <p:cNvSpPr txBox="1">
              <a:spLocks noChangeArrowheads="1"/>
            </p:cNvSpPr>
            <p:nvPr/>
          </p:nvSpPr>
          <p:spPr bwMode="auto">
            <a:xfrm>
              <a:off x="975" y="2341"/>
              <a:ext cx="2087" cy="231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/>
                <a:t>Fosfatidilcolina (Lecitina)</a:t>
              </a:r>
            </a:p>
          </p:txBody>
        </p:sp>
      </p:grpSp>
      <p:sp>
        <p:nvSpPr>
          <p:cNvPr id="87055" name="Cuadro de texto 15"/>
          <p:cNvSpPr txBox="1">
            <a:spLocks noChangeArrowheads="1"/>
          </p:cNvSpPr>
          <p:nvPr/>
        </p:nvSpPr>
        <p:spPr bwMode="auto">
          <a:xfrm>
            <a:off x="4643438" y="2286000"/>
            <a:ext cx="1625600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 i="1">
                <a:latin typeface="Times New Roman" pitchFamily="18" charset="0"/>
              </a:rPr>
              <a:t>Esterasas</a:t>
            </a:r>
            <a:endParaRPr lang="es-ES_tradnl" sz="2400" b="1" i="1" baseline="-25000">
              <a:latin typeface="Times New Roman" pitchFamily="18" charset="0"/>
            </a:endParaRPr>
          </a:p>
        </p:txBody>
      </p:sp>
      <p:sp>
        <p:nvSpPr>
          <p:cNvPr id="87054" name="Cuadro de texto 14"/>
          <p:cNvSpPr txBox="1">
            <a:spLocks noChangeArrowheads="1"/>
          </p:cNvSpPr>
          <p:nvPr/>
        </p:nvSpPr>
        <p:spPr bwMode="auto">
          <a:xfrm>
            <a:off x="3429000" y="6000750"/>
            <a:ext cx="17272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 i="1">
                <a:latin typeface="Times New Roman" pitchFamily="18" charset="0"/>
              </a:rPr>
              <a:t>Fosfatasas</a:t>
            </a:r>
            <a:endParaRPr lang="es-ES_tradnl" sz="2400" b="1" i="1" baseline="-25000">
              <a:latin typeface="Times New Roman" pitchFamily="18" charset="0"/>
            </a:endParaRPr>
          </a:p>
        </p:txBody>
      </p:sp>
      <p:grpSp>
        <p:nvGrpSpPr>
          <p:cNvPr id="3" name="Grupo 18"/>
          <p:cNvGrpSpPr>
            <a:grpSpLocks/>
          </p:cNvGrpSpPr>
          <p:nvPr/>
        </p:nvGrpSpPr>
        <p:grpSpPr bwMode="auto">
          <a:xfrm>
            <a:off x="2195513" y="1881188"/>
            <a:ext cx="2232025" cy="2087562"/>
            <a:chOff x="1383" y="1185"/>
            <a:chExt cx="1406" cy="1315"/>
          </a:xfrm>
        </p:grpSpPr>
        <p:sp>
          <p:nvSpPr>
            <p:cNvPr id="18441" name="Cuadro de texto 13"/>
            <p:cNvSpPr txBox="1">
              <a:spLocks noChangeArrowheads="1"/>
            </p:cNvSpPr>
            <p:nvPr/>
          </p:nvSpPr>
          <p:spPr bwMode="auto">
            <a:xfrm>
              <a:off x="1383" y="1185"/>
              <a:ext cx="140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2400" b="1" i="1">
                  <a:latin typeface="Times New Roman" pitchFamily="18" charset="0"/>
                </a:rPr>
                <a:t>Fosfolipasa A</a:t>
              </a:r>
              <a:r>
                <a:rPr lang="es-ES_tradnl" sz="2400" b="1" i="1" baseline="-250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8442" name="Forma libre 16"/>
            <p:cNvSpPr>
              <a:spLocks/>
            </p:cNvSpPr>
            <p:nvPr/>
          </p:nvSpPr>
          <p:spPr bwMode="auto">
            <a:xfrm>
              <a:off x="1564" y="1502"/>
              <a:ext cx="181" cy="998"/>
            </a:xfrm>
            <a:custGeom>
              <a:avLst/>
              <a:gdLst>
                <a:gd name="T0" fmla="*/ 1 w 306"/>
                <a:gd name="T1" fmla="*/ 0 h 1286"/>
                <a:gd name="T2" fmla="*/ 1 w 306"/>
                <a:gd name="T3" fmla="*/ 5 h 1286"/>
                <a:gd name="T4" fmla="*/ 1 w 306"/>
                <a:gd name="T5" fmla="*/ 7 h 1286"/>
                <a:gd name="T6" fmla="*/ 1 w 306"/>
                <a:gd name="T7" fmla="*/ 8 h 12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6"/>
                <a:gd name="T13" fmla="*/ 0 h 1286"/>
                <a:gd name="T14" fmla="*/ 306 w 306"/>
                <a:gd name="T15" fmla="*/ 1286 h 12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6" h="1286">
                  <a:moveTo>
                    <a:pt x="38" y="0"/>
                  </a:moveTo>
                  <a:cubicBezTo>
                    <a:pt x="19" y="329"/>
                    <a:pt x="0" y="658"/>
                    <a:pt x="38" y="862"/>
                  </a:cubicBezTo>
                  <a:cubicBezTo>
                    <a:pt x="76" y="1066"/>
                    <a:pt x="224" y="1164"/>
                    <a:pt x="265" y="1225"/>
                  </a:cubicBezTo>
                  <a:cubicBezTo>
                    <a:pt x="306" y="1286"/>
                    <a:pt x="281" y="1229"/>
                    <a:pt x="285" y="1230"/>
                  </a:cubicBezTo>
                </a:path>
              </a:pathLst>
            </a:cu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8439" name="Forma libre 16"/>
          <p:cNvSpPr>
            <a:spLocks/>
          </p:cNvSpPr>
          <p:nvPr/>
        </p:nvSpPr>
        <p:spPr bwMode="auto">
          <a:xfrm rot="10517690" flipH="1">
            <a:off x="3494088" y="4368800"/>
            <a:ext cx="354012" cy="1584325"/>
          </a:xfrm>
          <a:custGeom>
            <a:avLst/>
            <a:gdLst>
              <a:gd name="T0" fmla="*/ 2147483647 w 306"/>
              <a:gd name="T1" fmla="*/ 0 h 1286"/>
              <a:gd name="T2" fmla="*/ 2147483647 w 306"/>
              <a:gd name="T3" fmla="*/ 2147483647 h 1286"/>
              <a:gd name="T4" fmla="*/ 2147483647 w 306"/>
              <a:gd name="T5" fmla="*/ 2147483647 h 1286"/>
              <a:gd name="T6" fmla="*/ 214748364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440" name="Forma libre 16"/>
          <p:cNvSpPr>
            <a:spLocks/>
          </p:cNvSpPr>
          <p:nvPr/>
        </p:nvSpPr>
        <p:spPr bwMode="auto">
          <a:xfrm flipH="1">
            <a:off x="4500563" y="2786063"/>
            <a:ext cx="500062" cy="1584325"/>
          </a:xfrm>
          <a:custGeom>
            <a:avLst/>
            <a:gdLst>
              <a:gd name="T0" fmla="*/ 2147483647 w 306"/>
              <a:gd name="T1" fmla="*/ 0 h 1286"/>
              <a:gd name="T2" fmla="*/ 2147483647 w 306"/>
              <a:gd name="T3" fmla="*/ 2147483647 h 1286"/>
              <a:gd name="T4" fmla="*/ 2147483647 w 306"/>
              <a:gd name="T5" fmla="*/ 2147483647 h 1286"/>
              <a:gd name="T6" fmla="*/ 214748364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7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7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animBg="1"/>
      <p:bldP spid="87055" grpId="0" animBg="1"/>
      <p:bldP spid="8705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827088" y="260350"/>
            <a:ext cx="7489825" cy="820674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s-AR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Absorción de Lípidos </a:t>
            </a:r>
          </a:p>
        </p:txBody>
      </p:sp>
      <p:sp>
        <p:nvSpPr>
          <p:cNvPr id="72710" name="Text Box 6" descr="20%"/>
          <p:cNvSpPr txBox="1">
            <a:spLocks noChangeArrowheads="1"/>
          </p:cNvSpPr>
          <p:nvPr/>
        </p:nvSpPr>
        <p:spPr bwMode="auto">
          <a:xfrm>
            <a:off x="755650" y="2492375"/>
            <a:ext cx="3455988" cy="78483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b="1" dirty="0">
                <a:solidFill>
                  <a:schemeClr val="bg1"/>
                </a:solidFill>
              </a:rPr>
              <a:t>AC.GRASOS LIBRES</a:t>
            </a:r>
          </a:p>
          <a:p>
            <a:pPr>
              <a:spcBef>
                <a:spcPct val="50000"/>
              </a:spcBef>
              <a:defRPr/>
            </a:pPr>
            <a:r>
              <a:rPr lang="es-ES_tradnl" b="1" dirty="0">
                <a:solidFill>
                  <a:schemeClr val="bg1"/>
                </a:solidFill>
              </a:rPr>
              <a:t>MONOGLICERIDOS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5429256" y="2214554"/>
            <a:ext cx="3529012" cy="1655763"/>
            <a:chOff x="3495" y="1389"/>
            <a:chExt cx="2223" cy="1043"/>
          </a:xfrm>
        </p:grpSpPr>
        <p:sp>
          <p:nvSpPr>
            <p:cNvPr id="19469" name="Oval 11"/>
            <p:cNvSpPr>
              <a:spLocks noChangeArrowheads="1"/>
            </p:cNvSpPr>
            <p:nvPr/>
          </p:nvSpPr>
          <p:spPr bwMode="auto">
            <a:xfrm>
              <a:off x="3495" y="1389"/>
              <a:ext cx="2223" cy="1043"/>
            </a:xfrm>
            <a:prstGeom prst="ellipse">
              <a:avLst/>
            </a:prstGeom>
            <a:solidFill>
              <a:srgbClr val="FFCAA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3" name="Text Box 7"/>
            <p:cNvSpPr txBox="1">
              <a:spLocks noChangeArrowheads="1"/>
            </p:cNvSpPr>
            <p:nvPr/>
          </p:nvSpPr>
          <p:spPr bwMode="auto">
            <a:xfrm>
              <a:off x="3560" y="1525"/>
              <a:ext cx="2087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dirty="0"/>
                <a:t>Atraviesan la membrana del </a:t>
              </a:r>
              <a:r>
                <a:rPr lang="es-ES_tradnl" dirty="0" err="1"/>
                <a:t>enterocito</a:t>
              </a:r>
              <a:r>
                <a:rPr lang="es-ES_tradnl" dirty="0"/>
                <a:t> por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s-ES_tradnl" dirty="0"/>
                <a:t> </a:t>
              </a:r>
              <a:r>
                <a:rPr lang="es-ES_tradnl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</a:t>
              </a:r>
              <a:r>
                <a:rPr lang="es-ES_tradnl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ifusión simple</a:t>
              </a:r>
              <a:endPara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1285852" y="1285860"/>
            <a:ext cx="6769100" cy="461665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400" dirty="0"/>
              <a:t>EN </a:t>
            </a:r>
            <a:r>
              <a:rPr lang="es-ES_tradnl" sz="2400" b="1" dirty="0">
                <a:solidFill>
                  <a:srgbClr val="C00000"/>
                </a:solidFill>
              </a:rPr>
              <a:t>YEYUNO</a:t>
            </a:r>
            <a:r>
              <a:rPr lang="es-ES_tradnl" sz="2400" dirty="0"/>
              <a:t> e </a:t>
            </a:r>
            <a:r>
              <a:rPr lang="es-ES_tradnl" sz="2400" b="1" dirty="0">
                <a:solidFill>
                  <a:srgbClr val="C00000"/>
                </a:solidFill>
              </a:rPr>
              <a:t>ILEON</a:t>
            </a:r>
            <a:r>
              <a:rPr lang="es-ES_tradnl" sz="2400" dirty="0"/>
              <a:t> POR DIFUSION PASIVA</a:t>
            </a:r>
          </a:p>
        </p:txBody>
      </p:sp>
      <p:sp>
        <p:nvSpPr>
          <p:cNvPr id="72713" name="Text Box 9" descr="20%"/>
          <p:cNvSpPr txBox="1">
            <a:spLocks noChangeArrowheads="1"/>
          </p:cNvSpPr>
          <p:nvPr/>
        </p:nvSpPr>
        <p:spPr bwMode="auto">
          <a:xfrm>
            <a:off x="642910" y="5572140"/>
            <a:ext cx="5975350" cy="369332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b="1" dirty="0" err="1">
                <a:solidFill>
                  <a:schemeClr val="bg1"/>
                </a:solidFill>
              </a:rPr>
              <a:t>Ac.Grasos</a:t>
            </a:r>
            <a:r>
              <a:rPr lang="es-ES_tradnl" b="1" dirty="0">
                <a:solidFill>
                  <a:schemeClr val="bg1"/>
                </a:solidFill>
              </a:rPr>
              <a:t> de </a:t>
            </a:r>
            <a:r>
              <a:rPr lang="es-ES_tradnl" b="1" dirty="0" smtClean="0">
                <a:solidFill>
                  <a:schemeClr val="bg1"/>
                </a:solidFill>
              </a:rPr>
              <a:t>Cadena larga</a:t>
            </a:r>
            <a:r>
              <a:rPr lang="es-ES_tradnl" dirty="0" smtClean="0">
                <a:solidFill>
                  <a:schemeClr val="bg1"/>
                </a:solidFill>
              </a:rPr>
              <a:t>: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14" name="Text Box 10" descr="20%"/>
          <p:cNvSpPr txBox="1">
            <a:spLocks noChangeArrowheads="1"/>
          </p:cNvSpPr>
          <p:nvPr/>
        </p:nvSpPr>
        <p:spPr bwMode="auto">
          <a:xfrm>
            <a:off x="642910" y="3643314"/>
            <a:ext cx="5040313" cy="81560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2000" b="1" u="sng" dirty="0">
                <a:solidFill>
                  <a:schemeClr val="bg1"/>
                </a:solidFill>
              </a:rPr>
              <a:t>MICELAS</a:t>
            </a:r>
            <a:r>
              <a:rPr lang="es-ES_tradnl" dirty="0">
                <a:solidFill>
                  <a:schemeClr val="bg1"/>
                </a:solidFill>
              </a:rPr>
              <a:t>: </a:t>
            </a:r>
            <a:r>
              <a:rPr lang="es-ES_tradnl" dirty="0" err="1">
                <a:solidFill>
                  <a:schemeClr val="bg1"/>
                </a:solidFill>
              </a:rPr>
              <a:t>Monoglic</a:t>
            </a:r>
            <a:r>
              <a:rPr lang="es-ES_tradnl" dirty="0">
                <a:solidFill>
                  <a:schemeClr val="bg1"/>
                </a:solidFill>
              </a:rPr>
              <a:t>., AG </a:t>
            </a:r>
            <a:r>
              <a:rPr lang="es-ES_tradnl" dirty="0" err="1">
                <a:solidFill>
                  <a:schemeClr val="bg1"/>
                </a:solidFill>
              </a:rPr>
              <a:t>cad.larga</a:t>
            </a:r>
            <a:r>
              <a:rPr lang="es-ES_tradnl" dirty="0">
                <a:solidFill>
                  <a:schemeClr val="bg1"/>
                </a:solidFill>
              </a:rPr>
              <a:t>, </a:t>
            </a:r>
          </a:p>
          <a:p>
            <a:pPr>
              <a:spcBef>
                <a:spcPct val="50000"/>
              </a:spcBef>
              <a:defRPr/>
            </a:pPr>
            <a:r>
              <a:rPr lang="es-ES_tradnl" dirty="0">
                <a:solidFill>
                  <a:schemeClr val="bg1"/>
                </a:solidFill>
              </a:rPr>
              <a:t>                   Colesterol, </a:t>
            </a:r>
            <a:r>
              <a:rPr lang="es-ES_tradnl" dirty="0" err="1">
                <a:solidFill>
                  <a:schemeClr val="bg1"/>
                </a:solidFill>
              </a:rPr>
              <a:t>Vit.liposolubles</a:t>
            </a:r>
            <a:endParaRPr lang="es-ES_tradnl" dirty="0">
              <a:solidFill>
                <a:schemeClr val="bg1"/>
              </a:solidFill>
            </a:endParaRPr>
          </a:p>
        </p:txBody>
      </p:sp>
      <p:pic>
        <p:nvPicPr>
          <p:cNvPr id="1946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7725" y="0"/>
            <a:ext cx="390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4000496" y="4857760"/>
            <a:ext cx="3529012" cy="1655763"/>
            <a:chOff x="3495" y="1389"/>
            <a:chExt cx="2223" cy="1043"/>
          </a:xfrm>
        </p:grpSpPr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3495" y="1389"/>
              <a:ext cx="2223" cy="1043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3560" y="1525"/>
              <a:ext cx="2087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dirty="0" err="1" smtClean="0"/>
                <a:t>Atraviesarían</a:t>
              </a:r>
              <a:r>
                <a:rPr lang="es-ES_tradnl" dirty="0" smtClean="0"/>
                <a:t> la </a:t>
              </a:r>
              <a:r>
                <a:rPr lang="es-ES_tradnl" dirty="0"/>
                <a:t>membrana del </a:t>
              </a:r>
              <a:r>
                <a:rPr lang="es-ES_tradnl" dirty="0" err="1"/>
                <a:t>enterocito</a:t>
              </a:r>
              <a:r>
                <a:rPr lang="es-ES_tradnl" dirty="0"/>
                <a:t> por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s-ES_tradnl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Proteínas de transporte</a:t>
              </a:r>
              <a:endPara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0" grpId="0" animBg="1"/>
      <p:bldP spid="72713" grpId="0" animBg="1"/>
      <p:bldP spid="727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63"/>
          <p:cNvGrpSpPr>
            <a:grpSpLocks/>
          </p:cNvGrpSpPr>
          <p:nvPr/>
        </p:nvGrpSpPr>
        <p:grpSpPr bwMode="auto">
          <a:xfrm>
            <a:off x="1943100" y="2420938"/>
            <a:ext cx="4033838" cy="3030537"/>
            <a:chOff x="1292" y="1525"/>
            <a:chExt cx="2541" cy="1909"/>
          </a:xfrm>
        </p:grpSpPr>
        <p:grpSp>
          <p:nvGrpSpPr>
            <p:cNvPr id="20525" name="Grupo 20"/>
            <p:cNvGrpSpPr>
              <a:grpSpLocks/>
            </p:cNvGrpSpPr>
            <p:nvPr/>
          </p:nvGrpSpPr>
          <p:grpSpPr bwMode="auto">
            <a:xfrm>
              <a:off x="1292" y="1525"/>
              <a:ext cx="2273" cy="1852"/>
              <a:chOff x="1292" y="1797"/>
              <a:chExt cx="2132" cy="1588"/>
            </a:xfrm>
          </p:grpSpPr>
          <p:sp>
            <p:nvSpPr>
              <p:cNvPr id="20527" name="Rectángulo 17"/>
              <p:cNvSpPr>
                <a:spLocks noChangeArrowheads="1"/>
              </p:cNvSpPr>
              <p:nvPr/>
            </p:nvSpPr>
            <p:spPr bwMode="auto">
              <a:xfrm>
                <a:off x="1292" y="1797"/>
                <a:ext cx="2042" cy="15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20528" name="Rectángulo 19"/>
              <p:cNvSpPr>
                <a:spLocks noChangeArrowheads="1"/>
              </p:cNvSpPr>
              <p:nvPr/>
            </p:nvSpPr>
            <p:spPr bwMode="auto">
              <a:xfrm>
                <a:off x="3243" y="1797"/>
                <a:ext cx="181" cy="15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_tradnl"/>
              </a:p>
            </p:txBody>
          </p:sp>
        </p:grpSp>
        <p:sp>
          <p:nvSpPr>
            <p:cNvPr id="20526" name="Forma libre 18"/>
            <p:cNvSpPr>
              <a:spLocks/>
            </p:cNvSpPr>
            <p:nvPr/>
          </p:nvSpPr>
          <p:spPr bwMode="auto">
            <a:xfrm rot="197315">
              <a:off x="3324" y="1525"/>
              <a:ext cx="509" cy="1909"/>
            </a:xfrm>
            <a:custGeom>
              <a:avLst/>
              <a:gdLst>
                <a:gd name="T0" fmla="*/ 0 w 477"/>
                <a:gd name="T1" fmla="*/ 89 h 1637"/>
                <a:gd name="T2" fmla="*/ 909 w 477"/>
                <a:gd name="T3" fmla="*/ 264 h 1637"/>
                <a:gd name="T4" fmla="*/ 768 w 477"/>
                <a:gd name="T5" fmla="*/ 1259 h 1637"/>
                <a:gd name="T6" fmla="*/ 235 w 477"/>
                <a:gd name="T7" fmla="*/ 1671 h 1637"/>
                <a:gd name="T8" fmla="*/ 268 w 477"/>
                <a:gd name="T9" fmla="*/ 3865 h 1637"/>
                <a:gd name="T10" fmla="*/ 938 w 477"/>
                <a:gd name="T11" fmla="*/ 3637 h 1637"/>
                <a:gd name="T12" fmla="*/ 909 w 477"/>
                <a:gd name="T13" fmla="*/ 4241 h 1637"/>
                <a:gd name="T14" fmla="*/ 304 w 477"/>
                <a:gd name="T15" fmla="*/ 4822 h 1637"/>
                <a:gd name="T16" fmla="*/ 705 w 477"/>
                <a:gd name="T17" fmla="*/ 6009 h 1637"/>
                <a:gd name="T18" fmla="*/ 971 w 477"/>
                <a:gd name="T19" fmla="*/ 6402 h 1637"/>
                <a:gd name="T20" fmla="*/ 304 w 477"/>
                <a:gd name="T21" fmla="*/ 7800 h 1637"/>
                <a:gd name="T22" fmla="*/ 971 w 477"/>
                <a:gd name="T23" fmla="*/ 8972 h 1637"/>
                <a:gd name="T24" fmla="*/ 1140 w 477"/>
                <a:gd name="T25" fmla="*/ 10155 h 1637"/>
                <a:gd name="T26" fmla="*/ 938 w 477"/>
                <a:gd name="T27" fmla="*/ 9777 h 1637"/>
                <a:gd name="T28" fmla="*/ 339 w 477"/>
                <a:gd name="T29" fmla="*/ 10956 h 1637"/>
                <a:gd name="T30" fmla="*/ 1140 w 477"/>
                <a:gd name="T31" fmla="*/ 11954 h 1637"/>
                <a:gd name="T32" fmla="*/ 436 w 477"/>
                <a:gd name="T33" fmla="*/ 13150 h 1637"/>
                <a:gd name="T34" fmla="*/ 909 w 477"/>
                <a:gd name="T35" fmla="*/ 14506 h 1637"/>
                <a:gd name="T36" fmla="*/ 1140 w 477"/>
                <a:gd name="T37" fmla="*/ 15506 h 1637"/>
                <a:gd name="T38" fmla="*/ 837 w 477"/>
                <a:gd name="T39" fmla="*/ 16102 h 1637"/>
                <a:gd name="T40" fmla="*/ 436 w 477"/>
                <a:gd name="T41" fmla="*/ 16683 h 1637"/>
                <a:gd name="T42" fmla="*/ 938 w 477"/>
                <a:gd name="T43" fmla="*/ 17305 h 1637"/>
                <a:gd name="T44" fmla="*/ 1037 w 477"/>
                <a:gd name="T45" fmla="*/ 18873 h 1637"/>
                <a:gd name="T46" fmla="*/ 536 w 477"/>
                <a:gd name="T47" fmla="*/ 19875 h 1637"/>
                <a:gd name="T48" fmla="*/ 436 w 477"/>
                <a:gd name="T49" fmla="*/ 20053 h 1637"/>
                <a:gd name="T50" fmla="*/ 572 w 477"/>
                <a:gd name="T51" fmla="*/ 20857 h 1637"/>
                <a:gd name="T52" fmla="*/ 909 w 477"/>
                <a:gd name="T53" fmla="*/ 21070 h 1637"/>
                <a:gd name="T54" fmla="*/ 1140 w 477"/>
                <a:gd name="T55" fmla="*/ 20857 h 1637"/>
                <a:gd name="T56" fmla="*/ 635 w 477"/>
                <a:gd name="T57" fmla="*/ 23233 h 1637"/>
                <a:gd name="T58" fmla="*/ 1209 w 477"/>
                <a:gd name="T59" fmla="*/ 24216 h 1637"/>
                <a:gd name="T60" fmla="*/ 1307 w 477"/>
                <a:gd name="T61" fmla="*/ 24388 h 1637"/>
                <a:gd name="T62" fmla="*/ 1209 w 477"/>
                <a:gd name="T63" fmla="*/ 25397 h 1637"/>
                <a:gd name="T64" fmla="*/ 502 w 477"/>
                <a:gd name="T65" fmla="*/ 25210 h 1637"/>
                <a:gd name="T66" fmla="*/ 1518 w 477"/>
                <a:gd name="T67" fmla="*/ 26798 h 1637"/>
                <a:gd name="T68" fmla="*/ 971 w 477"/>
                <a:gd name="T69" fmla="*/ 27171 h 1637"/>
                <a:gd name="T70" fmla="*/ 572 w 477"/>
                <a:gd name="T71" fmla="*/ 27171 h 1637"/>
                <a:gd name="T72" fmla="*/ 705 w 477"/>
                <a:gd name="T73" fmla="*/ 28364 h 1637"/>
                <a:gd name="T74" fmla="*/ 1341 w 477"/>
                <a:gd name="T75" fmla="*/ 28558 h 1637"/>
                <a:gd name="T76" fmla="*/ 1140 w 477"/>
                <a:gd name="T77" fmla="*/ 29933 h 1637"/>
                <a:gd name="T78" fmla="*/ 768 w 477"/>
                <a:gd name="T79" fmla="*/ 29162 h 1637"/>
                <a:gd name="T80" fmla="*/ 572 w 477"/>
                <a:gd name="T81" fmla="*/ 30151 h 1637"/>
                <a:gd name="T82" fmla="*/ 1475 w 477"/>
                <a:gd name="T83" fmla="*/ 30727 h 1637"/>
                <a:gd name="T84" fmla="*/ 1237 w 477"/>
                <a:gd name="T85" fmla="*/ 32133 h 1637"/>
                <a:gd name="T86" fmla="*/ 705 w 477"/>
                <a:gd name="T87" fmla="*/ 31928 h 1637"/>
                <a:gd name="T88" fmla="*/ 1577 w 477"/>
                <a:gd name="T89" fmla="*/ 33321 h 1637"/>
                <a:gd name="T90" fmla="*/ 1605 w 477"/>
                <a:gd name="T91" fmla="*/ 34086 h 1637"/>
                <a:gd name="T92" fmla="*/ 705 w 477"/>
                <a:gd name="T93" fmla="*/ 34311 h 1637"/>
                <a:gd name="T94" fmla="*/ 909 w 477"/>
                <a:gd name="T95" fmla="*/ 34904 h 163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77"/>
                <a:gd name="T145" fmla="*/ 0 h 1637"/>
                <a:gd name="T146" fmla="*/ 477 w 477"/>
                <a:gd name="T147" fmla="*/ 1637 h 16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77" h="1637">
                  <a:moveTo>
                    <a:pt x="0" y="4"/>
                  </a:moveTo>
                  <a:cubicBezTo>
                    <a:pt x="82" y="7"/>
                    <a:pt x="166" y="0"/>
                    <a:pt x="247" y="13"/>
                  </a:cubicBezTo>
                  <a:cubicBezTo>
                    <a:pt x="266" y="16"/>
                    <a:pt x="201" y="40"/>
                    <a:pt x="210" y="59"/>
                  </a:cubicBezTo>
                  <a:cubicBezTo>
                    <a:pt x="168" y="84"/>
                    <a:pt x="113" y="73"/>
                    <a:pt x="64" y="77"/>
                  </a:cubicBezTo>
                  <a:cubicBezTo>
                    <a:pt x="19" y="122"/>
                    <a:pt x="32" y="136"/>
                    <a:pt x="73" y="178"/>
                  </a:cubicBezTo>
                  <a:cubicBezTo>
                    <a:pt x="154" y="160"/>
                    <a:pt x="154" y="160"/>
                    <a:pt x="256" y="168"/>
                  </a:cubicBezTo>
                  <a:cubicBezTo>
                    <a:pt x="253" y="177"/>
                    <a:pt x="255" y="190"/>
                    <a:pt x="247" y="196"/>
                  </a:cubicBezTo>
                  <a:cubicBezTo>
                    <a:pt x="212" y="221"/>
                    <a:pt x="106" y="221"/>
                    <a:pt x="82" y="223"/>
                  </a:cubicBezTo>
                  <a:cubicBezTo>
                    <a:pt x="100" y="305"/>
                    <a:pt x="75" y="260"/>
                    <a:pt x="192" y="278"/>
                  </a:cubicBezTo>
                  <a:cubicBezTo>
                    <a:pt x="217" y="282"/>
                    <a:pt x="265" y="296"/>
                    <a:pt x="265" y="296"/>
                  </a:cubicBezTo>
                  <a:cubicBezTo>
                    <a:pt x="202" y="392"/>
                    <a:pt x="251" y="350"/>
                    <a:pt x="82" y="360"/>
                  </a:cubicBezTo>
                  <a:cubicBezTo>
                    <a:pt x="117" y="457"/>
                    <a:pt x="176" y="393"/>
                    <a:pt x="265" y="415"/>
                  </a:cubicBezTo>
                  <a:cubicBezTo>
                    <a:pt x="274" y="421"/>
                    <a:pt x="309" y="459"/>
                    <a:pt x="311" y="470"/>
                  </a:cubicBezTo>
                  <a:cubicBezTo>
                    <a:pt x="313" y="481"/>
                    <a:pt x="267" y="450"/>
                    <a:pt x="256" y="452"/>
                  </a:cubicBezTo>
                  <a:cubicBezTo>
                    <a:pt x="190" y="463"/>
                    <a:pt x="159" y="504"/>
                    <a:pt x="92" y="507"/>
                  </a:cubicBezTo>
                  <a:cubicBezTo>
                    <a:pt x="119" y="588"/>
                    <a:pt x="237" y="537"/>
                    <a:pt x="311" y="552"/>
                  </a:cubicBezTo>
                  <a:cubicBezTo>
                    <a:pt x="290" y="636"/>
                    <a:pt x="210" y="602"/>
                    <a:pt x="119" y="607"/>
                  </a:cubicBezTo>
                  <a:cubicBezTo>
                    <a:pt x="105" y="634"/>
                    <a:pt x="215" y="653"/>
                    <a:pt x="247" y="671"/>
                  </a:cubicBezTo>
                  <a:cubicBezTo>
                    <a:pt x="279" y="689"/>
                    <a:pt x="314" y="705"/>
                    <a:pt x="311" y="717"/>
                  </a:cubicBezTo>
                  <a:cubicBezTo>
                    <a:pt x="308" y="733"/>
                    <a:pt x="261" y="735"/>
                    <a:pt x="229" y="744"/>
                  </a:cubicBezTo>
                  <a:cubicBezTo>
                    <a:pt x="197" y="753"/>
                    <a:pt x="115" y="763"/>
                    <a:pt x="119" y="772"/>
                  </a:cubicBezTo>
                  <a:cubicBezTo>
                    <a:pt x="91" y="856"/>
                    <a:pt x="203" y="794"/>
                    <a:pt x="256" y="799"/>
                  </a:cubicBezTo>
                  <a:cubicBezTo>
                    <a:pt x="302" y="814"/>
                    <a:pt x="300" y="830"/>
                    <a:pt x="284" y="872"/>
                  </a:cubicBezTo>
                  <a:cubicBezTo>
                    <a:pt x="241" y="869"/>
                    <a:pt x="189" y="918"/>
                    <a:pt x="146" y="918"/>
                  </a:cubicBezTo>
                  <a:cubicBezTo>
                    <a:pt x="137" y="918"/>
                    <a:pt x="123" y="918"/>
                    <a:pt x="119" y="927"/>
                  </a:cubicBezTo>
                  <a:cubicBezTo>
                    <a:pt x="106" y="954"/>
                    <a:pt x="144" y="962"/>
                    <a:pt x="156" y="964"/>
                  </a:cubicBezTo>
                  <a:cubicBezTo>
                    <a:pt x="186" y="969"/>
                    <a:pt x="217" y="969"/>
                    <a:pt x="247" y="973"/>
                  </a:cubicBezTo>
                  <a:cubicBezTo>
                    <a:pt x="284" y="978"/>
                    <a:pt x="311" y="964"/>
                    <a:pt x="311" y="964"/>
                  </a:cubicBezTo>
                  <a:cubicBezTo>
                    <a:pt x="248" y="1058"/>
                    <a:pt x="314" y="1062"/>
                    <a:pt x="174" y="1074"/>
                  </a:cubicBezTo>
                  <a:cubicBezTo>
                    <a:pt x="211" y="1130"/>
                    <a:pt x="257" y="1113"/>
                    <a:pt x="329" y="1119"/>
                  </a:cubicBezTo>
                  <a:cubicBezTo>
                    <a:pt x="338" y="1122"/>
                    <a:pt x="353" y="1119"/>
                    <a:pt x="357" y="1128"/>
                  </a:cubicBezTo>
                  <a:cubicBezTo>
                    <a:pt x="366" y="1145"/>
                    <a:pt x="337" y="1166"/>
                    <a:pt x="329" y="1174"/>
                  </a:cubicBezTo>
                  <a:cubicBezTo>
                    <a:pt x="254" y="1167"/>
                    <a:pt x="209" y="1155"/>
                    <a:pt x="137" y="1165"/>
                  </a:cubicBezTo>
                  <a:cubicBezTo>
                    <a:pt x="166" y="1313"/>
                    <a:pt x="304" y="1169"/>
                    <a:pt x="412" y="1238"/>
                  </a:cubicBezTo>
                  <a:cubicBezTo>
                    <a:pt x="365" y="1283"/>
                    <a:pt x="339" y="1263"/>
                    <a:pt x="265" y="1256"/>
                  </a:cubicBezTo>
                  <a:cubicBezTo>
                    <a:pt x="237" y="1250"/>
                    <a:pt x="182" y="1234"/>
                    <a:pt x="156" y="1256"/>
                  </a:cubicBezTo>
                  <a:cubicBezTo>
                    <a:pt x="133" y="1275"/>
                    <a:pt x="184" y="1310"/>
                    <a:pt x="192" y="1311"/>
                  </a:cubicBezTo>
                  <a:cubicBezTo>
                    <a:pt x="250" y="1319"/>
                    <a:pt x="308" y="1317"/>
                    <a:pt x="366" y="1320"/>
                  </a:cubicBezTo>
                  <a:cubicBezTo>
                    <a:pt x="356" y="1363"/>
                    <a:pt x="352" y="1370"/>
                    <a:pt x="311" y="1384"/>
                  </a:cubicBezTo>
                  <a:cubicBezTo>
                    <a:pt x="227" y="1363"/>
                    <a:pt x="259" y="1380"/>
                    <a:pt x="210" y="1348"/>
                  </a:cubicBezTo>
                  <a:cubicBezTo>
                    <a:pt x="169" y="1354"/>
                    <a:pt x="119" y="1339"/>
                    <a:pt x="156" y="1394"/>
                  </a:cubicBezTo>
                  <a:cubicBezTo>
                    <a:pt x="202" y="1462"/>
                    <a:pt x="320" y="1418"/>
                    <a:pt x="402" y="1421"/>
                  </a:cubicBezTo>
                  <a:cubicBezTo>
                    <a:pt x="391" y="1466"/>
                    <a:pt x="381" y="1471"/>
                    <a:pt x="338" y="1485"/>
                  </a:cubicBezTo>
                  <a:cubicBezTo>
                    <a:pt x="285" y="1478"/>
                    <a:pt x="243" y="1464"/>
                    <a:pt x="192" y="1476"/>
                  </a:cubicBezTo>
                  <a:cubicBezTo>
                    <a:pt x="217" y="1576"/>
                    <a:pt x="343" y="1536"/>
                    <a:pt x="430" y="1540"/>
                  </a:cubicBezTo>
                  <a:cubicBezTo>
                    <a:pt x="421" y="1549"/>
                    <a:pt x="477" y="1573"/>
                    <a:pt x="439" y="1576"/>
                  </a:cubicBezTo>
                  <a:cubicBezTo>
                    <a:pt x="357" y="1582"/>
                    <a:pt x="274" y="1583"/>
                    <a:pt x="192" y="1586"/>
                  </a:cubicBezTo>
                  <a:cubicBezTo>
                    <a:pt x="204" y="1605"/>
                    <a:pt x="223" y="1637"/>
                    <a:pt x="247" y="1613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806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7724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</p:spPr>
        <p:txBody>
          <a:bodyPr/>
          <a:lstStyle/>
          <a:p>
            <a:pPr eaLnBrk="1" hangingPunct="1">
              <a:defRPr/>
            </a:pPr>
            <a:r>
              <a:rPr lang="es-ES_tradn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Absorción de los productos de la digestión de Triglicéridos</a:t>
            </a:r>
          </a:p>
        </p:txBody>
      </p:sp>
      <p:grpSp>
        <p:nvGrpSpPr>
          <p:cNvPr id="4" name="Grupo 28"/>
          <p:cNvGrpSpPr>
            <a:grpSpLocks/>
          </p:cNvGrpSpPr>
          <p:nvPr/>
        </p:nvGrpSpPr>
        <p:grpSpPr bwMode="auto">
          <a:xfrm>
            <a:off x="2051050" y="5500688"/>
            <a:ext cx="3681413" cy="449262"/>
            <a:chOff x="1292" y="3465"/>
            <a:chExt cx="2319" cy="283"/>
          </a:xfrm>
        </p:grpSpPr>
        <p:grpSp>
          <p:nvGrpSpPr>
            <p:cNvPr id="20521" name="Grupo 26"/>
            <p:cNvGrpSpPr>
              <a:grpSpLocks/>
            </p:cNvGrpSpPr>
            <p:nvPr/>
          </p:nvGrpSpPr>
          <p:grpSpPr bwMode="auto">
            <a:xfrm>
              <a:off x="1292" y="3475"/>
              <a:ext cx="2132" cy="273"/>
              <a:chOff x="1292" y="3475"/>
              <a:chExt cx="2132" cy="273"/>
            </a:xfrm>
          </p:grpSpPr>
          <p:sp>
            <p:nvSpPr>
              <p:cNvPr id="20523" name="Línea 24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24" name="Línea 25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21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0522" name="Forma libre 27"/>
            <p:cNvSpPr>
              <a:spLocks/>
            </p:cNvSpPr>
            <p:nvPr/>
          </p:nvSpPr>
          <p:spPr bwMode="auto">
            <a:xfrm>
              <a:off x="3346" y="3465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6" name="Grupo 62"/>
          <p:cNvGrpSpPr>
            <a:grpSpLocks/>
          </p:cNvGrpSpPr>
          <p:nvPr/>
        </p:nvGrpSpPr>
        <p:grpSpPr bwMode="auto">
          <a:xfrm>
            <a:off x="1943100" y="1844675"/>
            <a:ext cx="3681413" cy="433388"/>
            <a:chOff x="1292" y="1162"/>
            <a:chExt cx="2319" cy="273"/>
          </a:xfrm>
        </p:grpSpPr>
        <p:sp>
          <p:nvSpPr>
            <p:cNvPr id="20518" name="Línea 31"/>
            <p:cNvSpPr>
              <a:spLocks noChangeShapeType="1"/>
            </p:cNvSpPr>
            <p:nvPr/>
          </p:nvSpPr>
          <p:spPr bwMode="auto">
            <a:xfrm>
              <a:off x="1292" y="1162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0519" name="Línea 32"/>
            <p:cNvSpPr>
              <a:spLocks noChangeShapeType="1"/>
            </p:cNvSpPr>
            <p:nvPr/>
          </p:nvSpPr>
          <p:spPr bwMode="auto">
            <a:xfrm>
              <a:off x="1292" y="1424"/>
              <a:ext cx="2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0520" name="Forma libre 33"/>
            <p:cNvSpPr>
              <a:spLocks/>
            </p:cNvSpPr>
            <p:nvPr/>
          </p:nvSpPr>
          <p:spPr bwMode="auto">
            <a:xfrm>
              <a:off x="3346" y="1186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8099" name="Cuadro de texto 35"/>
          <p:cNvSpPr txBox="1">
            <a:spLocks noChangeArrowheads="1"/>
          </p:cNvSpPr>
          <p:nvPr/>
        </p:nvSpPr>
        <p:spPr bwMode="auto">
          <a:xfrm>
            <a:off x="0" y="2276475"/>
            <a:ext cx="2087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latin typeface="Times New Roman" pitchFamily="18" charset="0"/>
              </a:rPr>
              <a:t>ESPACIO INTERSTICIAL</a:t>
            </a:r>
          </a:p>
        </p:txBody>
      </p:sp>
      <p:sp>
        <p:nvSpPr>
          <p:cNvPr id="88100" name="Cuadro de texto 36"/>
          <p:cNvSpPr txBox="1">
            <a:spLocks noChangeArrowheads="1"/>
          </p:cNvSpPr>
          <p:nvPr/>
        </p:nvSpPr>
        <p:spPr bwMode="auto">
          <a:xfrm>
            <a:off x="6119813" y="2349500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latin typeface="Times New Roman" pitchFamily="18" charset="0"/>
              </a:rPr>
              <a:t>LUMEN</a:t>
            </a:r>
          </a:p>
        </p:txBody>
      </p:sp>
      <p:grpSp>
        <p:nvGrpSpPr>
          <p:cNvPr id="7" name="Grupo 39"/>
          <p:cNvGrpSpPr>
            <a:grpSpLocks/>
          </p:cNvGrpSpPr>
          <p:nvPr/>
        </p:nvGrpSpPr>
        <p:grpSpPr bwMode="auto">
          <a:xfrm>
            <a:off x="2411413" y="2566988"/>
            <a:ext cx="2951162" cy="862012"/>
            <a:chOff x="1429" y="1888"/>
            <a:chExt cx="1859" cy="543"/>
          </a:xfrm>
        </p:grpSpPr>
        <p:sp>
          <p:nvSpPr>
            <p:cNvPr id="20516" name="Cuadro de texto 37"/>
            <p:cNvSpPr txBox="1">
              <a:spLocks noChangeArrowheads="1"/>
            </p:cNvSpPr>
            <p:nvPr/>
          </p:nvSpPr>
          <p:spPr bwMode="auto">
            <a:xfrm>
              <a:off x="1429" y="1888"/>
              <a:ext cx="1859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000" b="1">
                  <a:solidFill>
                    <a:srgbClr val="FF0000"/>
                  </a:solidFill>
                  <a:latin typeface="Times New Roman" pitchFamily="18" charset="0"/>
                </a:rPr>
                <a:t>DHAP</a:t>
              </a:r>
              <a:r>
                <a:rPr lang="es-ES_tradnl" sz="2000">
                  <a:solidFill>
                    <a:srgbClr val="FF0000"/>
                  </a:solidFill>
                  <a:latin typeface="Times New Roman" pitchFamily="18" charset="0"/>
                </a:rPr>
                <a:t>             </a:t>
              </a:r>
              <a:r>
                <a:rPr lang="es-ES_tradnl" sz="2000" b="1">
                  <a:solidFill>
                    <a:srgbClr val="FF0000"/>
                  </a:solidFill>
                  <a:latin typeface="Times New Roman" pitchFamily="18" charset="0"/>
                </a:rPr>
                <a:t>Glicólisis</a:t>
              </a:r>
            </a:p>
            <a:p>
              <a:pPr>
                <a:spcBef>
                  <a:spcPct val="50000"/>
                </a:spcBef>
              </a:pPr>
              <a:r>
                <a:rPr lang="es-ES_tradnl" sz="2000" b="1">
                  <a:solidFill>
                    <a:srgbClr val="FF0000"/>
                  </a:solidFill>
                  <a:latin typeface="Times New Roman" pitchFamily="18" charset="0"/>
                </a:rPr>
                <a:t>Glicerol</a:t>
              </a:r>
              <a:r>
                <a:rPr lang="es-ES_tradnl" sz="2000">
                  <a:solidFill>
                    <a:srgbClr val="FF0000"/>
                  </a:solidFill>
                  <a:latin typeface="Times New Roman" pitchFamily="18" charset="0"/>
                </a:rPr>
                <a:t>          </a:t>
              </a:r>
              <a:endParaRPr lang="es-ES_tradnl" sz="20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0517" name="Línea 38"/>
            <p:cNvSpPr>
              <a:spLocks noChangeShapeType="1"/>
            </p:cNvSpPr>
            <p:nvPr/>
          </p:nvSpPr>
          <p:spPr bwMode="auto">
            <a:xfrm flipH="1">
              <a:off x="2018" y="2069"/>
              <a:ext cx="34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88106" name="Elipse 42"/>
          <p:cNvSpPr>
            <a:spLocks noChangeArrowheads="1"/>
          </p:cNvSpPr>
          <p:nvPr/>
        </p:nvSpPr>
        <p:spPr bwMode="auto">
          <a:xfrm>
            <a:off x="1042988" y="3500438"/>
            <a:ext cx="792162" cy="7207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/>
              <a:t>QM</a:t>
            </a:r>
          </a:p>
        </p:txBody>
      </p:sp>
      <p:grpSp>
        <p:nvGrpSpPr>
          <p:cNvPr id="8" name="Grupo 64"/>
          <p:cNvGrpSpPr>
            <a:grpSpLocks/>
          </p:cNvGrpSpPr>
          <p:nvPr/>
        </p:nvGrpSpPr>
        <p:grpSpPr bwMode="auto">
          <a:xfrm>
            <a:off x="214313" y="4857750"/>
            <a:ext cx="8243887" cy="1655763"/>
            <a:chOff x="159" y="3113"/>
            <a:chExt cx="5193" cy="1043"/>
          </a:xfrm>
        </p:grpSpPr>
        <p:sp>
          <p:nvSpPr>
            <p:cNvPr id="20512" name="Cuadro de texto 40"/>
            <p:cNvSpPr txBox="1">
              <a:spLocks noChangeArrowheads="1"/>
            </p:cNvSpPr>
            <p:nvPr/>
          </p:nvSpPr>
          <p:spPr bwMode="auto">
            <a:xfrm>
              <a:off x="159" y="3113"/>
              <a:ext cx="5193" cy="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400">
                  <a:latin typeface="Times New Roman" pitchFamily="18" charset="0"/>
                </a:rPr>
                <a:t>Ac.Grasos                                                               Ac. Grasos</a:t>
              </a:r>
            </a:p>
            <a:p>
              <a:pPr>
                <a:spcBef>
                  <a:spcPct val="50000"/>
                </a:spcBef>
              </a:pPr>
              <a:r>
                <a:rPr lang="es-ES_tradnl" sz="1600">
                  <a:latin typeface="Times New Roman" pitchFamily="18" charset="0"/>
                </a:rPr>
                <a:t>&lt; 10 C                                                                                                		</a:t>
              </a:r>
              <a:r>
                <a:rPr lang="es-ES_tradnl">
                  <a:latin typeface="Times New Roman" pitchFamily="18" charset="0"/>
                </a:rPr>
                <a:t>&lt; 10 C</a:t>
              </a:r>
            </a:p>
            <a:p>
              <a:pPr>
                <a:spcBef>
                  <a:spcPct val="50000"/>
                </a:spcBef>
              </a:pPr>
              <a:endParaRPr lang="es-ES_tradnl" sz="1600">
                <a:latin typeface="Times New Roman" pitchFamily="18" charset="0"/>
              </a:endParaRPr>
            </a:p>
          </p:txBody>
        </p:sp>
        <p:sp>
          <p:nvSpPr>
            <p:cNvPr id="20513" name="Línea 41"/>
            <p:cNvSpPr>
              <a:spLocks noChangeShapeType="1"/>
            </p:cNvSpPr>
            <p:nvPr/>
          </p:nvSpPr>
          <p:spPr bwMode="auto">
            <a:xfrm flipH="1">
              <a:off x="1088" y="3295"/>
              <a:ext cx="2813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0514" name="Línea 43"/>
            <p:cNvSpPr>
              <a:spLocks noChangeShapeType="1"/>
            </p:cNvSpPr>
            <p:nvPr/>
          </p:nvSpPr>
          <p:spPr bwMode="auto">
            <a:xfrm>
              <a:off x="748" y="3430"/>
              <a:ext cx="0" cy="45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0515" name="Cuadro de texto 44"/>
            <p:cNvSpPr txBox="1">
              <a:spLocks noChangeArrowheads="1"/>
            </p:cNvSpPr>
            <p:nvPr/>
          </p:nvSpPr>
          <p:spPr bwMode="auto">
            <a:xfrm>
              <a:off x="340" y="3923"/>
              <a:ext cx="907" cy="2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>
                  <a:latin typeface="Times New Roman" pitchFamily="18" charset="0"/>
                </a:rPr>
                <a:t>Vena porta</a:t>
              </a:r>
            </a:p>
          </p:txBody>
        </p:sp>
      </p:grpSp>
      <p:sp>
        <p:nvSpPr>
          <p:cNvPr id="88109" name="Cuadro de texto 45"/>
          <p:cNvSpPr txBox="1">
            <a:spLocks noChangeArrowheads="1"/>
          </p:cNvSpPr>
          <p:nvPr/>
        </p:nvSpPr>
        <p:spPr bwMode="auto">
          <a:xfrm>
            <a:off x="179388" y="3213100"/>
            <a:ext cx="7921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latin typeface="Times New Roman" pitchFamily="18" charset="0"/>
              </a:rPr>
              <a:t>Linfa</a:t>
            </a:r>
          </a:p>
        </p:txBody>
      </p:sp>
      <p:sp>
        <p:nvSpPr>
          <p:cNvPr id="88110" name="Línea 46"/>
          <p:cNvSpPr>
            <a:spLocks noChangeShapeType="1"/>
          </p:cNvSpPr>
          <p:nvPr/>
        </p:nvSpPr>
        <p:spPr bwMode="auto">
          <a:xfrm flipH="1" flipV="1">
            <a:off x="611188" y="3644900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88113" name="Línea 49"/>
          <p:cNvSpPr>
            <a:spLocks noChangeShapeType="1"/>
          </p:cNvSpPr>
          <p:nvPr/>
        </p:nvSpPr>
        <p:spPr bwMode="auto">
          <a:xfrm>
            <a:off x="2857500" y="2857500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88119" name="Elipse 55"/>
          <p:cNvSpPr>
            <a:spLocks noChangeArrowheads="1"/>
          </p:cNvSpPr>
          <p:nvPr/>
        </p:nvSpPr>
        <p:spPr bwMode="auto">
          <a:xfrm>
            <a:off x="2124075" y="4365625"/>
            <a:ext cx="504825" cy="5048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/>
              <a:t>QM</a:t>
            </a:r>
          </a:p>
        </p:txBody>
      </p:sp>
      <p:sp>
        <p:nvSpPr>
          <p:cNvPr id="88123" name="Línea 59"/>
          <p:cNvSpPr>
            <a:spLocks noChangeShapeType="1"/>
          </p:cNvSpPr>
          <p:nvPr/>
        </p:nvSpPr>
        <p:spPr bwMode="auto">
          <a:xfrm flipH="1" flipV="1">
            <a:off x="1835150" y="4149725"/>
            <a:ext cx="360363" cy="2873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grpSp>
        <p:nvGrpSpPr>
          <p:cNvPr id="9" name="Grupo 66"/>
          <p:cNvGrpSpPr>
            <a:grpSpLocks/>
          </p:cNvGrpSpPr>
          <p:nvPr/>
        </p:nvGrpSpPr>
        <p:grpSpPr bwMode="auto">
          <a:xfrm>
            <a:off x="2411413" y="2997200"/>
            <a:ext cx="5184775" cy="1655763"/>
            <a:chOff x="1519" y="1888"/>
            <a:chExt cx="3266" cy="1043"/>
          </a:xfrm>
        </p:grpSpPr>
        <p:sp>
          <p:nvSpPr>
            <p:cNvPr id="20503" name="Elipse 53"/>
            <p:cNvSpPr>
              <a:spLocks noChangeArrowheads="1"/>
            </p:cNvSpPr>
            <p:nvPr/>
          </p:nvSpPr>
          <p:spPr bwMode="auto">
            <a:xfrm>
              <a:off x="2789" y="1888"/>
              <a:ext cx="272" cy="227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 i="1"/>
                <a:t>TK</a:t>
              </a:r>
            </a:p>
          </p:txBody>
        </p:sp>
        <p:grpSp>
          <p:nvGrpSpPr>
            <p:cNvPr id="20504" name="Grupo 65"/>
            <p:cNvGrpSpPr>
              <a:grpSpLocks/>
            </p:cNvGrpSpPr>
            <p:nvPr/>
          </p:nvGrpSpPr>
          <p:grpSpPr bwMode="auto">
            <a:xfrm>
              <a:off x="1519" y="2024"/>
              <a:ext cx="3266" cy="907"/>
              <a:chOff x="1519" y="2024"/>
              <a:chExt cx="3266" cy="907"/>
            </a:xfrm>
          </p:grpSpPr>
          <p:sp>
            <p:nvSpPr>
              <p:cNvPr id="20505" name="Elipse 60" descr="Vertical estrecha"/>
              <p:cNvSpPr>
                <a:spLocks noChangeArrowheads="1"/>
              </p:cNvSpPr>
              <p:nvPr/>
            </p:nvSpPr>
            <p:spPr bwMode="auto">
              <a:xfrm>
                <a:off x="3915" y="2024"/>
                <a:ext cx="725" cy="907"/>
              </a:xfrm>
              <a:prstGeom prst="ellipse">
                <a:avLst/>
              </a:prstGeom>
              <a:pattFill prst="narVert">
                <a:fgClr>
                  <a:srgbClr val="FFCAAF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20506" name="Cuadro de texto 48"/>
              <p:cNvSpPr txBox="1">
                <a:spLocks noChangeArrowheads="1"/>
              </p:cNvSpPr>
              <p:nvPr/>
            </p:nvSpPr>
            <p:spPr bwMode="auto">
              <a:xfrm>
                <a:off x="1610" y="2160"/>
                <a:ext cx="3175" cy="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 sz="2000">
                    <a:latin typeface="Times New Roman" pitchFamily="18" charset="0"/>
                  </a:rPr>
                  <a:t>          </a:t>
                </a:r>
                <a:r>
                  <a:rPr lang="es-ES_tradnl" sz="2000" b="1">
                    <a:solidFill>
                      <a:srgbClr val="0000CC"/>
                    </a:solidFill>
                    <a:latin typeface="Times New Roman" pitchFamily="18" charset="0"/>
                  </a:rPr>
                  <a:t>Acil-CoA</a:t>
                </a:r>
                <a:r>
                  <a:rPr lang="es-ES_tradnl" sz="2000">
                    <a:latin typeface="Times New Roman" pitchFamily="18" charset="0"/>
                  </a:rPr>
                  <a:t>        </a:t>
                </a:r>
                <a:r>
                  <a:rPr lang="es-ES_tradnl" sz="2000" b="1">
                    <a:latin typeface="Times New Roman" pitchFamily="18" charset="0"/>
                  </a:rPr>
                  <a:t>AG</a:t>
                </a:r>
                <a:r>
                  <a:rPr lang="es-ES_tradnl" sz="2000">
                    <a:latin typeface="Times New Roman" pitchFamily="18" charset="0"/>
                  </a:rPr>
                  <a:t>                     </a:t>
                </a:r>
                <a:r>
                  <a:rPr lang="es-ES_tradnl" sz="2000" b="1">
                    <a:latin typeface="Times New Roman" pitchFamily="18" charset="0"/>
                  </a:rPr>
                  <a:t>AG</a:t>
                </a:r>
              </a:p>
              <a:p>
                <a:pPr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>
                    <a:latin typeface="Times New Roman" pitchFamily="18" charset="0"/>
                  </a:rPr>
                  <a:t>                                                                 </a:t>
                </a:r>
                <a:r>
                  <a:rPr lang="es-ES_tradnl" b="1">
                    <a:latin typeface="Times New Roman" pitchFamily="18" charset="0"/>
                  </a:rPr>
                  <a:t>&gt;10C</a:t>
                </a:r>
                <a:endParaRPr lang="es-ES_tradnl" sz="2000" b="1">
                  <a:latin typeface="Times New Roman" pitchFamily="18" charset="0"/>
                </a:endParaRPr>
              </a:p>
            </p:txBody>
          </p:sp>
          <p:sp>
            <p:nvSpPr>
              <p:cNvPr id="20507" name="Cuadro de texto 47"/>
              <p:cNvSpPr txBox="1">
                <a:spLocks noChangeArrowheads="1"/>
              </p:cNvSpPr>
              <p:nvPr/>
            </p:nvSpPr>
            <p:spPr bwMode="auto">
              <a:xfrm>
                <a:off x="1519" y="2523"/>
                <a:ext cx="3175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2000" b="1">
                    <a:latin typeface="Times New Roman" pitchFamily="18" charset="0"/>
                  </a:rPr>
                  <a:t>   </a:t>
                </a:r>
                <a:r>
                  <a:rPr lang="es-ES_tradnl" sz="2000" b="1">
                    <a:solidFill>
                      <a:srgbClr val="C00000"/>
                    </a:solidFill>
                    <a:latin typeface="Times New Roman" pitchFamily="18" charset="0"/>
                  </a:rPr>
                  <a:t>TG</a:t>
                </a:r>
                <a:r>
                  <a:rPr lang="es-ES_tradnl" sz="2000" b="1">
                    <a:latin typeface="Times New Roman" pitchFamily="18" charset="0"/>
                  </a:rPr>
                  <a:t>                 2 MAG                        2 MAG</a:t>
                </a:r>
              </a:p>
            </p:txBody>
          </p:sp>
          <p:sp>
            <p:nvSpPr>
              <p:cNvPr id="20508" name="Línea 50"/>
              <p:cNvSpPr>
                <a:spLocks noChangeShapeType="1"/>
              </p:cNvSpPr>
              <p:nvPr/>
            </p:nvSpPr>
            <p:spPr bwMode="auto">
              <a:xfrm flipH="1">
                <a:off x="2112" y="2658"/>
                <a:ext cx="4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09" name="Línea 51"/>
              <p:cNvSpPr>
                <a:spLocks noChangeShapeType="1"/>
              </p:cNvSpPr>
              <p:nvPr/>
            </p:nvSpPr>
            <p:spPr bwMode="auto">
              <a:xfrm flipH="1">
                <a:off x="2755" y="2248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10" name="Línea 61"/>
              <p:cNvSpPr>
                <a:spLocks noChangeShapeType="1"/>
              </p:cNvSpPr>
              <p:nvPr/>
            </p:nvSpPr>
            <p:spPr bwMode="auto">
              <a:xfrm flipH="1">
                <a:off x="3243" y="2659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11" name="Línea 52"/>
              <p:cNvSpPr>
                <a:spLocks noChangeShapeType="1"/>
              </p:cNvSpPr>
              <p:nvPr/>
            </p:nvSpPr>
            <p:spPr bwMode="auto">
              <a:xfrm flipH="1">
                <a:off x="3334" y="2160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</p:grpSp>
      </p:grpSp>
      <p:sp>
        <p:nvSpPr>
          <p:cNvPr id="20497" name="1 CuadroTexto"/>
          <p:cNvSpPr txBox="1">
            <a:spLocks noChangeArrowheads="1"/>
          </p:cNvSpPr>
          <p:nvPr/>
        </p:nvSpPr>
        <p:spPr bwMode="auto">
          <a:xfrm>
            <a:off x="5072063" y="5657850"/>
            <a:ext cx="4071937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MX" sz="1600"/>
              <a:t>TK: tioquinasas o Acil CoA sintetasas</a:t>
            </a:r>
          </a:p>
          <a:p>
            <a:pPr algn="r"/>
            <a:r>
              <a:rPr lang="es-MX" sz="1600"/>
              <a:t>DHAP: dihidroxiacetona-fosfato</a:t>
            </a:r>
          </a:p>
          <a:p>
            <a:pPr algn="r"/>
            <a:r>
              <a:rPr lang="es-MX" sz="1600"/>
              <a:t>AG: ácido graso- MAG: mono-acilglucérido</a:t>
            </a:r>
          </a:p>
          <a:p>
            <a:pPr algn="r"/>
            <a:r>
              <a:rPr lang="es-MX" sz="1600"/>
              <a:t>QM: quilomicrón</a:t>
            </a:r>
          </a:p>
          <a:p>
            <a:endParaRPr lang="es-AR"/>
          </a:p>
        </p:txBody>
      </p:sp>
      <p:sp>
        <p:nvSpPr>
          <p:cNvPr id="45" name="44 CuadroTexto"/>
          <p:cNvSpPr txBox="1">
            <a:spLocks noChangeArrowheads="1"/>
          </p:cNvSpPr>
          <p:nvPr/>
        </p:nvSpPr>
        <p:spPr bwMode="auto">
          <a:xfrm>
            <a:off x="7286625" y="3571875"/>
            <a:ext cx="13573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……………………………………………………….</a:t>
            </a:r>
          </a:p>
        </p:txBody>
      </p:sp>
      <p:sp>
        <p:nvSpPr>
          <p:cNvPr id="66605" name="Arc 45"/>
          <p:cNvSpPr>
            <a:spLocks/>
          </p:cNvSpPr>
          <p:nvPr/>
        </p:nvSpPr>
        <p:spPr bwMode="auto">
          <a:xfrm rot="5400000">
            <a:off x="3329782" y="3771106"/>
            <a:ext cx="539750" cy="36036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" name="Group 46"/>
          <p:cNvGrpSpPr>
            <a:grpSpLocks/>
          </p:cNvGrpSpPr>
          <p:nvPr/>
        </p:nvGrpSpPr>
        <p:grpSpPr bwMode="auto">
          <a:xfrm>
            <a:off x="2843213" y="3357563"/>
            <a:ext cx="434975" cy="719137"/>
            <a:chOff x="1791" y="2115"/>
            <a:chExt cx="274" cy="453"/>
          </a:xfrm>
        </p:grpSpPr>
        <p:sp>
          <p:nvSpPr>
            <p:cNvPr id="20501" name="Arc 47"/>
            <p:cNvSpPr>
              <a:spLocks/>
            </p:cNvSpPr>
            <p:nvPr/>
          </p:nvSpPr>
          <p:spPr bwMode="auto">
            <a:xfrm rot="-4418335">
              <a:off x="1783" y="2241"/>
              <a:ext cx="338" cy="227"/>
            </a:xfrm>
            <a:custGeom>
              <a:avLst/>
              <a:gdLst>
                <a:gd name="T0" fmla="*/ 0 w 21470"/>
                <a:gd name="T1" fmla="*/ 0 h 21600"/>
                <a:gd name="T2" fmla="*/ 0 w 21470"/>
                <a:gd name="T3" fmla="*/ 0 h 21600"/>
                <a:gd name="T4" fmla="*/ 0 w 2147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470"/>
                <a:gd name="T10" fmla="*/ 0 h 21600"/>
                <a:gd name="T11" fmla="*/ 21470 w 2147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70" h="21600" fill="none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</a:path>
                <a:path w="21470" h="21600" stroke="0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2" name="Línea 49"/>
            <p:cNvSpPr>
              <a:spLocks noChangeShapeType="1"/>
            </p:cNvSpPr>
            <p:nvPr/>
          </p:nvSpPr>
          <p:spPr bwMode="auto">
            <a:xfrm>
              <a:off x="1791" y="2115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6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8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8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8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88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88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88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  <p:bldP spid="88099" grpId="0"/>
      <p:bldP spid="88100" grpId="0"/>
      <p:bldP spid="88106" grpId="0" animBg="1"/>
      <p:bldP spid="88109" grpId="0" animBg="1"/>
      <p:bldP spid="88110" grpId="0" animBg="1"/>
      <p:bldP spid="88113" grpId="0" animBg="1"/>
      <p:bldP spid="88119" grpId="0" animBg="1"/>
      <p:bldP spid="88123" grpId="0" animBg="1"/>
      <p:bldP spid="45" grpId="0"/>
      <p:bldP spid="6660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21511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6" name="15 Elipse"/>
          <p:cNvSpPr/>
          <p:nvPr/>
        </p:nvSpPr>
        <p:spPr>
          <a:xfrm>
            <a:off x="71438" y="71438"/>
            <a:ext cx="4143375" cy="55006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400" b="1"/>
              <a:t>Grasas ingeridas </a:t>
            </a:r>
          </a:p>
          <a:p>
            <a:r>
              <a:rPr lang="es-ES_tradnl" sz="1400" b="1"/>
              <a:t>con la dieta</a:t>
            </a:r>
            <a:endParaRPr lang="es-AR" sz="1400" b="1"/>
          </a:p>
        </p:txBody>
      </p:sp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571500" y="1214438"/>
            <a:ext cx="16240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>
                <a:solidFill>
                  <a:srgbClr val="FF0000"/>
                </a:solidFill>
                <a:latin typeface="Comic Sans MS" pitchFamily="66" charset="0"/>
              </a:rPr>
              <a:t>Repasemos….</a:t>
            </a:r>
            <a:endParaRPr lang="es-AR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" name="39 Elipse"/>
          <p:cNvSpPr/>
          <p:nvPr/>
        </p:nvSpPr>
        <p:spPr>
          <a:xfrm rot="5618426">
            <a:off x="2070101" y="3492500"/>
            <a:ext cx="1928812" cy="48021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/>
      <p:bldP spid="18" grpId="0"/>
      <p:bldP spid="4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 descr="25%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1148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es-ES" sz="2800" dirty="0" err="1"/>
              <a:t>Acidos</a:t>
            </a:r>
            <a:r>
              <a:rPr lang="es-ES" sz="2800" dirty="0"/>
              <a:t> grasos de cadena corta (6-10 C)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		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                  </a:t>
            </a:r>
            <a:r>
              <a:rPr lang="es-ES" sz="2800" b="1" dirty="0">
                <a:solidFill>
                  <a:srgbClr val="FF0000"/>
                </a:solidFill>
              </a:rPr>
              <a:t>Albúmina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800" b="1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-  </a:t>
            </a:r>
            <a:r>
              <a:rPr lang="es-ES" sz="2800" dirty="0" err="1"/>
              <a:t>Acidos</a:t>
            </a:r>
            <a:r>
              <a:rPr lang="es-ES" sz="2800" dirty="0"/>
              <a:t> grasos de cadena larga (12-18 C)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    </a:t>
            </a:r>
            <a:r>
              <a:rPr lang="es-ES" sz="2800" b="1" dirty="0">
                <a:solidFill>
                  <a:srgbClr val="FF0000"/>
                </a:solidFill>
              </a:rPr>
              <a:t>Resíntesis de </a:t>
            </a:r>
            <a:r>
              <a:rPr lang="es-ES" sz="2800" b="1" dirty="0" smtClean="0">
                <a:solidFill>
                  <a:srgbClr val="FF0000"/>
                </a:solidFill>
              </a:rPr>
              <a:t>TG             QM</a:t>
            </a: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                             </a:t>
            </a:r>
          </a:p>
        </p:txBody>
      </p:sp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755650" y="476250"/>
            <a:ext cx="7489825" cy="1323975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AR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Destino de los lípidos absorbidos </a:t>
            </a:r>
          </a:p>
          <a:p>
            <a:pPr algn="ctr">
              <a:spcBef>
                <a:spcPct val="50000"/>
              </a:spcBef>
              <a:defRPr/>
            </a:pPr>
            <a:r>
              <a:rPr lang="es-AR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en el enterocito</a:t>
            </a:r>
          </a:p>
        </p:txBody>
      </p:sp>
      <p:sp>
        <p:nvSpPr>
          <p:cNvPr id="77829" name="Oval 5"/>
          <p:cNvSpPr>
            <a:spLocks noChangeArrowheads="1"/>
          </p:cNvSpPr>
          <p:nvPr/>
        </p:nvSpPr>
        <p:spPr bwMode="auto">
          <a:xfrm>
            <a:off x="5435600" y="4941888"/>
            <a:ext cx="1223963" cy="5746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/>
              <a:t>Linfa</a:t>
            </a:r>
          </a:p>
        </p:txBody>
      </p:sp>
      <p:sp>
        <p:nvSpPr>
          <p:cNvPr id="77830" name="Oval 6"/>
          <p:cNvSpPr>
            <a:spLocks noChangeArrowheads="1"/>
          </p:cNvSpPr>
          <p:nvPr/>
        </p:nvSpPr>
        <p:spPr bwMode="auto">
          <a:xfrm>
            <a:off x="2051050" y="2924175"/>
            <a:ext cx="1223963" cy="5746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/>
              <a:t>Sangre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3419475" y="2997200"/>
            <a:ext cx="0" cy="609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4284663" y="3716338"/>
            <a:ext cx="12954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1908175" y="4868863"/>
            <a:ext cx="0" cy="5334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5795963" y="5661025"/>
            <a:ext cx="57467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3995738" y="5589588"/>
            <a:ext cx="50482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6011863" y="3513138"/>
            <a:ext cx="1655762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s-ES" b="1"/>
              <a:t>HÍGADO</a:t>
            </a:r>
            <a:endParaRPr lang="es-ES_tradnl"/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6659563" y="5373688"/>
            <a:ext cx="1512887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s-ES" b="1"/>
              <a:t>TEJIDOS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nimBg="1"/>
      <p:bldP spid="77826" grpId="0" animBg="1"/>
      <p:bldP spid="77829" grpId="0" animBg="1"/>
      <p:bldP spid="77830" grpId="0" animBg="1"/>
      <p:bldP spid="6148" grpId="0" animBg="1"/>
      <p:bldP spid="6149" grpId="0" animBg="1"/>
      <p:bldP spid="6150" grpId="0" animBg="1"/>
      <p:bldP spid="77828" grpId="0" animBg="1"/>
      <p:bldP spid="77831" grpId="0" animBg="1"/>
      <p:bldP spid="77835" grpId="0"/>
      <p:bldP spid="778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7"/>
          <p:cNvGrpSpPr>
            <a:grpSpLocks/>
          </p:cNvGrpSpPr>
          <p:nvPr/>
        </p:nvGrpSpPr>
        <p:grpSpPr bwMode="auto">
          <a:xfrm>
            <a:off x="900113" y="2827338"/>
            <a:ext cx="7416800" cy="400050"/>
            <a:chOff x="567" y="1661"/>
            <a:chExt cx="4672" cy="252"/>
          </a:xfrm>
        </p:grpSpPr>
        <p:sp>
          <p:nvSpPr>
            <p:cNvPr id="23568" name="Text Box 4"/>
            <p:cNvSpPr txBox="1">
              <a:spLocks noChangeArrowheads="1"/>
            </p:cNvSpPr>
            <p:nvPr/>
          </p:nvSpPr>
          <p:spPr bwMode="auto">
            <a:xfrm>
              <a:off x="567" y="1661"/>
              <a:ext cx="467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000" b="1">
                  <a:solidFill>
                    <a:srgbClr val="0000CC"/>
                  </a:solidFill>
                </a:rPr>
                <a:t>ACIDO GRASO </a:t>
              </a:r>
              <a:r>
                <a:rPr lang="es-ES_tradnl" sz="2000" b="1"/>
                <a:t>+ COA</a:t>
              </a:r>
              <a:r>
                <a:rPr lang="es-ES_tradnl" sz="2000" b="1">
                  <a:solidFill>
                    <a:srgbClr val="FF0000"/>
                  </a:solidFill>
                </a:rPr>
                <a:t>-</a:t>
              </a:r>
              <a:r>
                <a:rPr lang="es-ES_tradnl" sz="2000" b="1"/>
                <a:t>SH                                   </a:t>
              </a:r>
              <a:r>
                <a:rPr lang="es-ES_tradnl" sz="2000" b="1">
                  <a:solidFill>
                    <a:srgbClr val="0000CC"/>
                  </a:solidFill>
                </a:rPr>
                <a:t>ACIL</a:t>
              </a:r>
              <a:r>
                <a:rPr lang="es-ES_tradnl" sz="2000" b="1">
                  <a:solidFill>
                    <a:srgbClr val="FF0000"/>
                  </a:solidFill>
                </a:rPr>
                <a:t>-</a:t>
              </a:r>
              <a:r>
                <a:rPr lang="es-ES_tradnl" sz="2000" b="1">
                  <a:solidFill>
                    <a:srgbClr val="0000CC"/>
                  </a:solidFill>
                </a:rPr>
                <a:t> </a:t>
              </a:r>
              <a:r>
                <a:rPr lang="es-ES_tradnl" sz="2000" b="1"/>
                <a:t>SCoA</a:t>
              </a:r>
            </a:p>
          </p:txBody>
        </p:sp>
        <p:sp>
          <p:nvSpPr>
            <p:cNvPr id="23569" name="Line 5"/>
            <p:cNvSpPr>
              <a:spLocks noChangeShapeType="1"/>
            </p:cNvSpPr>
            <p:nvPr/>
          </p:nvSpPr>
          <p:spPr bwMode="auto">
            <a:xfrm>
              <a:off x="2835" y="1770"/>
              <a:ext cx="681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4572000" y="2400300"/>
            <a:ext cx="1655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i="1">
                <a:solidFill>
                  <a:srgbClr val="FF0000"/>
                </a:solidFill>
              </a:rPr>
              <a:t>Tioquinasa</a:t>
            </a:r>
          </a:p>
        </p:txBody>
      </p:sp>
      <p:sp>
        <p:nvSpPr>
          <p:cNvPr id="23556" name="Text Box 8" descr="20%"/>
          <p:cNvSpPr txBox="1">
            <a:spLocks noChangeArrowheads="1"/>
          </p:cNvSpPr>
          <p:nvPr/>
        </p:nvSpPr>
        <p:spPr bwMode="auto">
          <a:xfrm>
            <a:off x="4143375" y="3214688"/>
            <a:ext cx="2428875" cy="369887"/>
          </a:xfrm>
          <a:prstGeom prst="rect">
            <a:avLst/>
          </a:prstGeom>
          <a:pattFill prst="pct20">
            <a:fgClr>
              <a:srgbClr val="FFFF99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FF0000"/>
                </a:solidFill>
              </a:rPr>
              <a:t>ATP       AMP  + PPi</a:t>
            </a:r>
          </a:p>
        </p:txBody>
      </p:sp>
      <p:sp>
        <p:nvSpPr>
          <p:cNvPr id="23557" name="AutoShape 9"/>
          <p:cNvSpPr>
            <a:spLocks noChangeArrowheads="1"/>
          </p:cNvSpPr>
          <p:nvPr/>
        </p:nvSpPr>
        <p:spPr bwMode="auto">
          <a:xfrm>
            <a:off x="4643438" y="3000375"/>
            <a:ext cx="785812" cy="285750"/>
          </a:xfrm>
          <a:prstGeom prst="curvedDownArrow">
            <a:avLst>
              <a:gd name="adj1" fmla="val 30059"/>
              <a:gd name="adj2" fmla="val 60105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214313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Biosíntesis de TG en el enterocito</a:t>
            </a:r>
            <a:r>
              <a:rPr lang="es-ES" sz="3200" b="1" smtClean="0">
                <a:solidFill>
                  <a:srgbClr val="C00000"/>
                </a:solidFill>
              </a:rPr>
              <a:t/>
            </a:r>
            <a:br>
              <a:rPr lang="es-ES" sz="3200" b="1" smtClean="0">
                <a:solidFill>
                  <a:srgbClr val="C00000"/>
                </a:solidFill>
              </a:rPr>
            </a:br>
            <a:endParaRPr lang="es-ES_tradnl" sz="24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23559" name="Group 15"/>
          <p:cNvGrpSpPr>
            <a:grpSpLocks/>
          </p:cNvGrpSpPr>
          <p:nvPr/>
        </p:nvGrpSpPr>
        <p:grpSpPr bwMode="auto">
          <a:xfrm>
            <a:off x="179388" y="4699000"/>
            <a:ext cx="8820150" cy="641350"/>
            <a:chOff x="113" y="2960"/>
            <a:chExt cx="5556" cy="404"/>
          </a:xfrm>
        </p:grpSpPr>
        <p:sp>
          <p:nvSpPr>
            <p:cNvPr id="23564" name="Text Box 10"/>
            <p:cNvSpPr txBox="1">
              <a:spLocks noChangeArrowheads="1"/>
            </p:cNvSpPr>
            <p:nvPr/>
          </p:nvSpPr>
          <p:spPr bwMode="auto">
            <a:xfrm>
              <a:off x="113" y="2976"/>
              <a:ext cx="5556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s-ES_tradnl">
                  <a:solidFill>
                    <a:srgbClr val="0000CC"/>
                  </a:solidFill>
                </a:rPr>
                <a:t>                  </a:t>
              </a:r>
              <a:r>
                <a:rPr lang="es-ES_tradnl" sz="2000" b="1">
                  <a:solidFill>
                    <a:srgbClr val="0000CC"/>
                  </a:solidFill>
                </a:rPr>
                <a:t>O                                                                 O                              </a:t>
              </a:r>
            </a:p>
            <a:p>
              <a:r>
                <a:rPr lang="es-ES_tradnl" sz="2000" b="1">
                  <a:solidFill>
                    <a:srgbClr val="0000CC"/>
                  </a:solidFill>
                </a:rPr>
                <a:t>R-CH</a:t>
              </a:r>
              <a:r>
                <a:rPr lang="es-ES_tradnl" sz="2000" b="1" baseline="-25000">
                  <a:solidFill>
                    <a:srgbClr val="0000CC"/>
                  </a:solidFill>
                </a:rPr>
                <a:t>2</a:t>
              </a:r>
              <a:r>
                <a:rPr lang="es-ES_tradnl" sz="2000" b="1">
                  <a:solidFill>
                    <a:srgbClr val="0000CC"/>
                  </a:solidFill>
                </a:rPr>
                <a:t> –C-O</a:t>
              </a:r>
              <a:r>
                <a:rPr lang="es-ES_tradnl" sz="2000" b="1" baseline="30000">
                  <a:solidFill>
                    <a:srgbClr val="0000CC"/>
                  </a:solidFill>
                </a:rPr>
                <a:t>- </a:t>
              </a:r>
              <a:r>
                <a:rPr lang="es-ES_tradnl" sz="2000" b="1"/>
                <a:t>+ CoA</a:t>
              </a:r>
              <a:r>
                <a:rPr lang="es-ES_tradnl" sz="2000" b="1">
                  <a:solidFill>
                    <a:srgbClr val="FF0000"/>
                  </a:solidFill>
                </a:rPr>
                <a:t>-</a:t>
              </a:r>
              <a:r>
                <a:rPr lang="es-ES_tradnl" sz="2000" b="1"/>
                <a:t>SH + </a:t>
              </a:r>
              <a:r>
                <a:rPr lang="es-ES_tradnl" sz="2000">
                  <a:solidFill>
                    <a:srgbClr val="FF0000"/>
                  </a:solidFill>
                </a:rPr>
                <a:t>ATP</a:t>
              </a:r>
              <a:r>
                <a:rPr lang="es-ES_tradnl" sz="2000" b="1"/>
                <a:t>                   </a:t>
              </a:r>
              <a:r>
                <a:rPr lang="es-ES_tradnl" sz="2000" b="1">
                  <a:solidFill>
                    <a:srgbClr val="0000CC"/>
                  </a:solidFill>
                </a:rPr>
                <a:t>R-CH</a:t>
              </a:r>
              <a:r>
                <a:rPr lang="es-ES_tradnl" sz="2000" b="1" baseline="-25000">
                  <a:solidFill>
                    <a:srgbClr val="0000CC"/>
                  </a:solidFill>
                </a:rPr>
                <a:t>2</a:t>
              </a:r>
              <a:r>
                <a:rPr lang="es-ES_tradnl" sz="2000" b="1">
                  <a:solidFill>
                    <a:srgbClr val="0000CC"/>
                  </a:solidFill>
                </a:rPr>
                <a:t> –C</a:t>
              </a:r>
              <a:r>
                <a:rPr lang="es-ES_tradnl" sz="2000" b="1">
                  <a:solidFill>
                    <a:srgbClr val="FF0000"/>
                  </a:solidFill>
                </a:rPr>
                <a:t>- </a:t>
              </a:r>
              <a:r>
                <a:rPr lang="es-ES_tradnl" sz="2000" b="1"/>
                <a:t>S-CoA </a:t>
              </a:r>
              <a:r>
                <a:rPr lang="es-ES_tradnl" sz="2000" b="1">
                  <a:solidFill>
                    <a:srgbClr val="0000CC"/>
                  </a:solidFill>
                </a:rPr>
                <a:t>  </a:t>
              </a:r>
              <a:r>
                <a:rPr lang="es-ES_tradnl" sz="2000" b="1"/>
                <a:t>+   </a:t>
              </a:r>
              <a:r>
                <a:rPr lang="es-ES_tradnl" sz="2000">
                  <a:solidFill>
                    <a:srgbClr val="FF0000"/>
                  </a:solidFill>
                </a:rPr>
                <a:t>AMP + PPi</a:t>
              </a:r>
            </a:p>
          </p:txBody>
        </p:sp>
        <p:sp>
          <p:nvSpPr>
            <p:cNvPr id="23565" name="Oval 11"/>
            <p:cNvSpPr>
              <a:spLocks noChangeArrowheads="1"/>
            </p:cNvSpPr>
            <p:nvPr/>
          </p:nvSpPr>
          <p:spPr bwMode="auto">
            <a:xfrm rot="-2398726">
              <a:off x="689" y="2977"/>
              <a:ext cx="363" cy="31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/>
                <a:t>=</a:t>
              </a:r>
            </a:p>
          </p:txBody>
        </p:sp>
        <p:sp>
          <p:nvSpPr>
            <p:cNvPr id="23566" name="Line 13"/>
            <p:cNvSpPr>
              <a:spLocks noChangeShapeType="1"/>
            </p:cNvSpPr>
            <p:nvPr/>
          </p:nvSpPr>
          <p:spPr bwMode="auto">
            <a:xfrm>
              <a:off x="2565" y="3240"/>
              <a:ext cx="45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67" name="Oval 14"/>
            <p:cNvSpPr>
              <a:spLocks noChangeArrowheads="1"/>
            </p:cNvSpPr>
            <p:nvPr/>
          </p:nvSpPr>
          <p:spPr bwMode="auto">
            <a:xfrm rot="-2398726">
              <a:off x="3659" y="2960"/>
              <a:ext cx="363" cy="31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/>
                <a:t>=</a:t>
              </a:r>
            </a:p>
          </p:txBody>
        </p:sp>
      </p:grpSp>
      <p:sp>
        <p:nvSpPr>
          <p:cNvPr id="23560" name="15 CuadroTexto"/>
          <p:cNvSpPr txBox="1">
            <a:spLocks noChangeArrowheads="1"/>
          </p:cNvSpPr>
          <p:nvPr/>
        </p:nvSpPr>
        <p:spPr bwMode="auto">
          <a:xfrm>
            <a:off x="0" y="1285875"/>
            <a:ext cx="55578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ES_tradnl" b="1">
              <a:solidFill>
                <a:srgbClr val="FF0000"/>
              </a:solidFill>
            </a:endParaRPr>
          </a:p>
          <a:p>
            <a:pPr algn="ctr"/>
            <a:r>
              <a:rPr lang="es-ES_tradnl" sz="2400" b="1">
                <a:solidFill>
                  <a:srgbClr val="FF0000"/>
                </a:solidFill>
              </a:rPr>
              <a:t>1)- Activación de los Ácidos grasos: </a:t>
            </a:r>
          </a:p>
          <a:p>
            <a:pPr algn="ctr"/>
            <a:r>
              <a:rPr lang="es-ES_tradnl" b="1">
                <a:solidFill>
                  <a:srgbClr val="FF0000"/>
                </a:solidFill>
              </a:rPr>
              <a:t>Biosíntesis de Acil-Coenzima A</a:t>
            </a:r>
            <a:endParaRPr lang="es-AR" b="1">
              <a:solidFill>
                <a:srgbClr val="FF0000"/>
              </a:solidFill>
            </a:endParaRPr>
          </a:p>
        </p:txBody>
      </p:sp>
      <p:sp>
        <p:nvSpPr>
          <p:cNvPr id="23561" name="16 CuadroTexto"/>
          <p:cNvSpPr txBox="1">
            <a:spLocks noChangeArrowheads="1"/>
          </p:cNvSpPr>
          <p:nvPr/>
        </p:nvSpPr>
        <p:spPr bwMode="auto">
          <a:xfrm>
            <a:off x="6715125" y="3143250"/>
            <a:ext cx="1698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ES_tradnl" b="1">
              <a:solidFill>
                <a:srgbClr val="FF0000"/>
              </a:solidFill>
            </a:endParaRPr>
          </a:p>
          <a:p>
            <a:pPr algn="ctr"/>
            <a:r>
              <a:rPr lang="es-ES_tradnl" b="1">
                <a:solidFill>
                  <a:srgbClr val="FF0000"/>
                </a:solidFill>
              </a:rPr>
              <a:t>AG“activado”</a:t>
            </a:r>
            <a:endParaRPr lang="es-AR" b="1">
              <a:solidFill>
                <a:srgbClr val="FF0000"/>
              </a:solidFill>
            </a:endParaRPr>
          </a:p>
        </p:txBody>
      </p:sp>
      <p:sp>
        <p:nvSpPr>
          <p:cNvPr id="23562" name="17 CuadroTexto"/>
          <p:cNvSpPr txBox="1">
            <a:spLocks noChangeArrowheads="1"/>
          </p:cNvSpPr>
          <p:nvPr/>
        </p:nvSpPr>
        <p:spPr bwMode="auto">
          <a:xfrm>
            <a:off x="5072063" y="5068888"/>
            <a:ext cx="1698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ES_tradnl" b="1">
              <a:solidFill>
                <a:srgbClr val="FF0000"/>
              </a:solidFill>
            </a:endParaRPr>
          </a:p>
          <a:p>
            <a:pPr algn="ctr"/>
            <a:r>
              <a:rPr lang="es-ES_tradnl" b="1">
                <a:solidFill>
                  <a:srgbClr val="FF0000"/>
                </a:solidFill>
              </a:rPr>
              <a:t>AG“activado”</a:t>
            </a:r>
            <a:endParaRPr lang="es-AR" b="1">
              <a:solidFill>
                <a:srgbClr val="FF0000"/>
              </a:solidFill>
            </a:endParaRPr>
          </a:p>
        </p:txBody>
      </p:sp>
      <p:sp>
        <p:nvSpPr>
          <p:cNvPr id="23563" name="Text Box 6"/>
          <p:cNvSpPr txBox="1">
            <a:spLocks noChangeArrowheads="1"/>
          </p:cNvSpPr>
          <p:nvPr/>
        </p:nvSpPr>
        <p:spPr bwMode="auto">
          <a:xfrm>
            <a:off x="3571875" y="4500563"/>
            <a:ext cx="16557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i="1">
                <a:solidFill>
                  <a:srgbClr val="FF0000"/>
                </a:solidFill>
              </a:rPr>
              <a:t>Tioquinasa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96"/>
          <p:cNvSpPr>
            <a:spLocks noChangeShapeType="1"/>
          </p:cNvSpPr>
          <p:nvPr/>
        </p:nvSpPr>
        <p:spPr bwMode="auto">
          <a:xfrm flipH="1">
            <a:off x="5867400" y="2143125"/>
            <a:ext cx="347663" cy="857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6354763" y="3783013"/>
            <a:ext cx="0" cy="14128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6353175" y="5370513"/>
            <a:ext cx="0" cy="139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rot="5400000" flipV="1">
            <a:off x="6530182" y="5207794"/>
            <a:ext cx="0" cy="12223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rot="5400000" flipV="1">
            <a:off x="6191250" y="5205413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 rot="5400000" flipV="1">
            <a:off x="6184900" y="3932238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rot="5400000" flipV="1">
            <a:off x="7880351" y="4570412"/>
            <a:ext cx="0" cy="1238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85" name="Rectangle 12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0365" name="Rectangle 13"/>
          <p:cNvSpPr>
            <a:spLocks noChangeArrowheads="1"/>
          </p:cNvSpPr>
          <p:nvPr/>
        </p:nvSpPr>
        <p:spPr bwMode="auto">
          <a:xfrm>
            <a:off x="4932363" y="5076825"/>
            <a:ext cx="277812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sym typeface="Symbol" pitchFamily="18" charset="2"/>
              </a:rPr>
              <a:t></a:t>
            </a:r>
          </a:p>
        </p:txBody>
      </p:sp>
      <p:sp>
        <p:nvSpPr>
          <p:cNvPr id="24587" name="Rectangle 14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Rectangle 15"/>
          <p:cNvSpPr>
            <a:spLocks noChangeArrowheads="1"/>
          </p:cNvSpPr>
          <p:nvPr/>
        </p:nvSpPr>
        <p:spPr bwMode="auto">
          <a:xfrm>
            <a:off x="5364163" y="4724400"/>
            <a:ext cx="21590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Rectangle 16"/>
          <p:cNvSpPr>
            <a:spLocks noChangeArrowheads="1"/>
          </p:cNvSpPr>
          <p:nvPr/>
        </p:nvSpPr>
        <p:spPr bwMode="auto">
          <a:xfrm>
            <a:off x="5364163" y="4221163"/>
            <a:ext cx="287337" cy="144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590" name="Group 28"/>
          <p:cNvGrpSpPr>
            <a:grpSpLocks/>
          </p:cNvGrpSpPr>
          <p:nvPr/>
        </p:nvGrpSpPr>
        <p:grpSpPr bwMode="auto">
          <a:xfrm>
            <a:off x="1071563" y="1377950"/>
            <a:ext cx="2808287" cy="908050"/>
            <a:chOff x="1973" y="620"/>
            <a:chExt cx="1769" cy="572"/>
          </a:xfrm>
        </p:grpSpPr>
        <p:sp>
          <p:nvSpPr>
            <p:cNvPr id="24604" name="Text Box 29"/>
            <p:cNvSpPr txBox="1">
              <a:spLocks noChangeArrowheads="1"/>
            </p:cNvSpPr>
            <p:nvPr/>
          </p:nvSpPr>
          <p:spPr bwMode="auto">
            <a:xfrm>
              <a:off x="1973" y="663"/>
              <a:ext cx="1769" cy="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s-ES_tradnl"/>
                <a:t>                         O</a:t>
              </a:r>
            </a:p>
            <a:p>
              <a:r>
                <a:rPr lang="es-ES_tradnl"/>
                <a:t>R-CH</a:t>
              </a:r>
              <a:r>
                <a:rPr lang="es-ES_tradnl" baseline="-25000"/>
                <a:t>2</a:t>
              </a:r>
              <a:r>
                <a:rPr lang="es-ES_tradnl"/>
                <a:t> –C</a:t>
              </a:r>
              <a:r>
                <a:rPr lang="es-ES_tradnl" b="1">
                  <a:solidFill>
                    <a:srgbClr val="FF0000"/>
                  </a:solidFill>
                </a:rPr>
                <a:t>-</a:t>
              </a:r>
              <a:r>
                <a:rPr lang="es-ES_tradnl"/>
                <a:t>S-CoA</a:t>
              </a:r>
            </a:p>
            <a:p>
              <a:pPr algn="ctr"/>
              <a:r>
                <a:rPr lang="es-ES_tradnl" b="1"/>
                <a:t>Acil-CoA</a:t>
              </a:r>
            </a:p>
          </p:txBody>
        </p:sp>
        <p:sp>
          <p:nvSpPr>
            <p:cNvPr id="24605" name="Oval 30"/>
            <p:cNvSpPr>
              <a:spLocks noChangeArrowheads="1"/>
            </p:cNvSpPr>
            <p:nvPr/>
          </p:nvSpPr>
          <p:spPr bwMode="auto">
            <a:xfrm rot="-2398726">
              <a:off x="2820" y="620"/>
              <a:ext cx="363" cy="31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/>
                <a:t>=</a:t>
              </a:r>
            </a:p>
          </p:txBody>
        </p:sp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6084888" y="2492375"/>
            <a:ext cx="2711450" cy="2706688"/>
            <a:chOff x="3787" y="1525"/>
            <a:chExt cx="1708" cy="1705"/>
          </a:xfrm>
          <a:noFill/>
        </p:grpSpPr>
        <p:grpSp>
          <p:nvGrpSpPr>
            <p:cNvPr id="4" name="Group 33"/>
            <p:cNvGrpSpPr>
              <a:grpSpLocks/>
            </p:cNvGrpSpPr>
            <p:nvPr/>
          </p:nvGrpSpPr>
          <p:grpSpPr bwMode="auto">
            <a:xfrm>
              <a:off x="3787" y="1525"/>
              <a:ext cx="1708" cy="1705"/>
              <a:chOff x="3787" y="1753"/>
              <a:chExt cx="1708" cy="1705"/>
            </a:xfrm>
            <a:grpFill/>
          </p:grpSpPr>
          <p:sp>
            <p:nvSpPr>
              <p:cNvPr id="100386" name="Rectangle 34"/>
              <p:cNvSpPr>
                <a:spLocks noChangeArrowheads="1"/>
              </p:cNvSpPr>
              <p:nvPr/>
            </p:nvSpPr>
            <p:spPr bwMode="auto">
              <a:xfrm>
                <a:off x="3787" y="2380"/>
                <a:ext cx="190" cy="212"/>
              </a:xfrm>
              <a:prstGeom prst="rect">
                <a:avLst/>
              </a:prstGeom>
              <a:grp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H</a:t>
                </a:r>
              </a:p>
            </p:txBody>
          </p:sp>
          <p:grpSp>
            <p:nvGrpSpPr>
              <p:cNvPr id="5" name="Group 35"/>
              <p:cNvGrpSpPr>
                <a:grpSpLocks/>
              </p:cNvGrpSpPr>
              <p:nvPr/>
            </p:nvGrpSpPr>
            <p:grpSpPr bwMode="auto">
              <a:xfrm>
                <a:off x="3787" y="1753"/>
                <a:ext cx="1708" cy="1705"/>
                <a:chOff x="3787" y="1753"/>
                <a:chExt cx="1708" cy="1705"/>
              </a:xfrm>
              <a:grpFill/>
            </p:grpSpPr>
            <p:sp>
              <p:nvSpPr>
                <p:cNvPr id="100388" name="Rectangle 36"/>
                <p:cNvSpPr>
                  <a:spLocks noChangeArrowheads="1"/>
                </p:cNvSpPr>
                <p:nvPr/>
              </p:nvSpPr>
              <p:spPr bwMode="auto">
                <a:xfrm>
                  <a:off x="4215" y="2373"/>
                  <a:ext cx="177" cy="212"/>
                </a:xfrm>
                <a:prstGeom prst="rect">
                  <a:avLst/>
                </a:prstGeom>
                <a:grpFill/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grpSp>
              <p:nvGrpSpPr>
                <p:cNvPr id="6" name="Group 37"/>
                <p:cNvGrpSpPr>
                  <a:grpSpLocks/>
                </p:cNvGrpSpPr>
                <p:nvPr/>
              </p:nvGrpSpPr>
              <p:grpSpPr bwMode="auto">
                <a:xfrm>
                  <a:off x="3787" y="1753"/>
                  <a:ext cx="1708" cy="1705"/>
                  <a:chOff x="3787" y="1753"/>
                  <a:chExt cx="1708" cy="1705"/>
                </a:xfrm>
                <a:grpFill/>
              </p:grpSpPr>
              <p:sp>
                <p:nvSpPr>
                  <p:cNvPr id="100390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4398" y="2387"/>
                    <a:ext cx="208" cy="212"/>
                  </a:xfrm>
                  <a:prstGeom prst="rect">
                    <a:avLst/>
                  </a:prstGeom>
                  <a:grpFill/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C</a:t>
                    </a:r>
                  </a:p>
                </p:txBody>
              </p:sp>
              <p:grpSp>
                <p:nvGrpSpPr>
                  <p:cNvPr id="7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3787" y="1753"/>
                    <a:ext cx="1708" cy="1705"/>
                    <a:chOff x="3787" y="1753"/>
                    <a:chExt cx="1708" cy="1705"/>
                  </a:xfrm>
                  <a:grpFill/>
                </p:grpSpPr>
                <p:sp>
                  <p:nvSpPr>
                    <p:cNvPr id="100392" name="Line 40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4210" y="2429"/>
                      <a:ext cx="0" cy="77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393" name="Line 41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998" y="2457"/>
                      <a:ext cx="0" cy="77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394" name="Line 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04" y="2160"/>
                      <a:ext cx="0" cy="226"/>
                    </a:xfrm>
                    <a:prstGeom prst="line">
                      <a:avLst/>
                    </a:prstGeom>
                    <a:grp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grpSp>
                  <p:nvGrpSpPr>
                    <p:cNvPr id="8" name="Group 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87" y="1753"/>
                      <a:ext cx="1708" cy="1705"/>
                      <a:chOff x="3787" y="1752"/>
                      <a:chExt cx="1708" cy="1705"/>
                    </a:xfrm>
                    <a:grpFill/>
                  </p:grpSpPr>
                  <p:grpSp>
                    <p:nvGrpSpPr>
                      <p:cNvPr id="9" name="Group 4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787" y="1752"/>
                        <a:ext cx="1708" cy="1705"/>
                        <a:chOff x="3788" y="1753"/>
                        <a:chExt cx="1708" cy="1705"/>
                      </a:xfrm>
                      <a:grpFill/>
                    </p:grpSpPr>
                    <p:sp>
                      <p:nvSpPr>
                        <p:cNvPr id="100397" name="Rectangle 4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1" y="2182"/>
                          <a:ext cx="177" cy="212"/>
                        </a:xfrm>
                        <a:prstGeom prst="rect">
                          <a:avLst/>
                        </a:prstGeom>
                        <a:grp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O</a:t>
                          </a:r>
                        </a:p>
                      </p:txBody>
                    </p:sp>
                    <p:grpSp>
                      <p:nvGrpSpPr>
                        <p:cNvPr id="10" name="Group 4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788" y="1753"/>
                          <a:ext cx="1708" cy="1705"/>
                          <a:chOff x="3788" y="1753"/>
                          <a:chExt cx="1708" cy="1705"/>
                        </a:xfrm>
                        <a:grpFill/>
                      </p:grpSpPr>
                      <p:sp>
                        <p:nvSpPr>
                          <p:cNvPr id="100399" name="Rectangle 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02" y="2585"/>
                            <a:ext cx="17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00" name="Rectangle 4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47" y="2750"/>
                            <a:ext cx="349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 dirty="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 dirty="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01" name="Rectangle 4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8" y="2750"/>
                            <a:ext cx="54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02" name="Line 5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109" y="2803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03" name="Rectangle 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1" y="2991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04" name="Line 5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93" y="2938"/>
                            <a:ext cx="0" cy="88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05" name="Rectangle 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92" y="2780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06" name="Line 5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91" y="2834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07" name="Rectangl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229" y="2779"/>
                            <a:ext cx="17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08" name="Rectangle 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396" y="2778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09" name="Line 5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588" y="2841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0" name="Line 5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176" y="2850"/>
                            <a:ext cx="0" cy="38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1" name="Rectangle 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47" y="2388"/>
                            <a:ext cx="349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12" name="Line 6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588" y="2430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3" name="Line 6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08" y="2457"/>
                            <a:ext cx="0" cy="61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4" name="Line 6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478" y="2357"/>
                            <a:ext cx="1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5" name="Line 6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4513" y="2356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6" name="Rectangle 6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8" y="2388"/>
                            <a:ext cx="54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17" name="Line 6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109" y="2440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8" name="Rectangle 6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01" y="1753"/>
                            <a:ext cx="17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19" name="Rectangle 6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592" y="1976"/>
                            <a:ext cx="54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20" name="Rectangle 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057" y="1979"/>
                            <a:ext cx="349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21" name="Line 6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477" y="1935"/>
                            <a:ext cx="1" cy="64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22" name="Line 7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4513" y="1934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23" name="Rectangle 7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395" y="1978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24" name="Rectangle 7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1" y="2372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25" name="Rectangl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050" y="3243"/>
                            <a:ext cx="1223" cy="215"/>
                          </a:xfrm>
                          <a:prstGeom prst="rect">
                            <a:avLst/>
                          </a:prstGeom>
                          <a:solidFill>
                            <a:schemeClr val="accent6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algn="ctr" eaLnBrk="0" hangingPunct="0">
                              <a:lnSpc>
                                <a:spcPct val="90000"/>
                              </a:lnSpc>
                              <a:defRPr/>
                            </a:pPr>
                            <a:r>
                              <a:rPr lang="en-US" altLang="en-US" b="1" dirty="0" err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</a:rPr>
                              <a:t>Triacilglicéridos</a:t>
                            </a:r>
                            <a:endParaRPr lang="en-US" altLang="en-US" b="1" dirty="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</a:endParaRPr>
                          </a:p>
                        </p:txBody>
                      </p:sp>
                      <p:sp>
                        <p:nvSpPr>
                          <p:cNvPr id="100426" name="Rectangle 7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92" y="1976"/>
                            <a:ext cx="17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27" name="Rectangle 7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0" y="1993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28" name="Rectangle 7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8" y="1769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29" name="Rectangle 7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88" y="1979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30" name="Line 7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70" y="2018"/>
                            <a:ext cx="0" cy="93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1" name="Line 7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85" y="1933"/>
                            <a:ext cx="0" cy="89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2" name="Line 8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183" y="2029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3" name="Line 8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19" y="2026"/>
                            <a:ext cx="0" cy="98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4" name="Line 8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04" y="2570"/>
                            <a:ext cx="0" cy="226"/>
                          </a:xfrm>
                          <a:prstGeom prst="line">
                            <a:avLst/>
                          </a:prstGeom>
                          <a:grp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5" name="Line 8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00" y="2848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</p:grpSp>
                  </p:grpSp>
                  <p:grpSp>
                    <p:nvGrpSpPr>
                      <p:cNvPr id="11" name="Group 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82" y="2748"/>
                        <a:ext cx="507" cy="237"/>
                        <a:chOff x="3982" y="2748"/>
                        <a:chExt cx="507" cy="237"/>
                      </a:xfrm>
                      <a:grpFill/>
                    </p:grpSpPr>
                    <p:sp>
                      <p:nvSpPr>
                        <p:cNvPr id="100437" name="Rectangle 8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82" y="2773"/>
                          <a:ext cx="208" cy="212"/>
                        </a:xfrm>
                        <a:prstGeom prst="rect">
                          <a:avLst/>
                        </a:prstGeom>
                        <a:grp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sp>
                      <p:nvSpPr>
                        <p:cNvPr id="100438" name="Line 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4489" y="2748"/>
                          <a:ext cx="0" cy="76"/>
                        </a:xfrm>
                        <a:prstGeom prst="line">
                          <a:avLst/>
                        </a:pr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pPr>
                            <a:defRPr/>
                          </a:pPr>
                          <a:endParaRPr lang="en-US"/>
                        </a:p>
                      </p:txBody>
                    </p:sp>
                  </p:grpSp>
                </p:grpSp>
              </p:grpSp>
            </p:grpSp>
          </p:grpSp>
        </p:grpSp>
        <p:sp>
          <p:nvSpPr>
            <p:cNvPr id="100439" name="Line 87"/>
            <p:cNvSpPr>
              <a:spLocks noChangeShapeType="1"/>
            </p:cNvSpPr>
            <p:nvPr/>
          </p:nvSpPr>
          <p:spPr bwMode="auto">
            <a:xfrm rot="5400000" flipV="1">
              <a:off x="5055" y="1809"/>
              <a:ext cx="0" cy="7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0440" name="Line 88"/>
            <p:cNvSpPr>
              <a:spLocks noChangeShapeType="1"/>
            </p:cNvSpPr>
            <p:nvPr/>
          </p:nvSpPr>
          <p:spPr bwMode="auto">
            <a:xfrm rot="5400000" flipV="1">
              <a:off x="4587" y="1804"/>
              <a:ext cx="0" cy="7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4592" name="Line 89"/>
          <p:cNvSpPr>
            <a:spLocks noChangeShapeType="1"/>
          </p:cNvSpPr>
          <p:nvPr/>
        </p:nvSpPr>
        <p:spPr bwMode="auto">
          <a:xfrm flipH="1">
            <a:off x="7235825" y="4076700"/>
            <a:ext cx="0" cy="1206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93" name="Line 91"/>
          <p:cNvSpPr>
            <a:spLocks noChangeShapeType="1"/>
          </p:cNvSpPr>
          <p:nvPr/>
        </p:nvSpPr>
        <p:spPr bwMode="auto">
          <a:xfrm>
            <a:off x="3143250" y="2214563"/>
            <a:ext cx="357188" cy="7143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24594" name="Text Box 92"/>
          <p:cNvSpPr txBox="1">
            <a:spLocks noChangeArrowheads="1"/>
          </p:cNvSpPr>
          <p:nvPr/>
        </p:nvSpPr>
        <p:spPr bwMode="auto">
          <a:xfrm>
            <a:off x="3571875" y="2357438"/>
            <a:ext cx="2376488" cy="369887"/>
          </a:xfrm>
          <a:prstGeom prst="rect">
            <a:avLst/>
          </a:prstGeom>
          <a:solidFill>
            <a:schemeClr val="bg1"/>
          </a:solidFill>
          <a:ln w="9525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i="1">
                <a:solidFill>
                  <a:srgbClr val="FF0000"/>
                </a:solidFill>
              </a:rPr>
              <a:t>Acil transferasa</a:t>
            </a:r>
            <a:endParaRPr lang="es-ES" b="1" i="1">
              <a:solidFill>
                <a:srgbClr val="FF0000"/>
              </a:solidFill>
            </a:endParaRPr>
          </a:p>
        </p:txBody>
      </p:sp>
      <p:sp>
        <p:nvSpPr>
          <p:cNvPr id="100445" name="Rectangle 93"/>
          <p:cNvSpPr>
            <a:spLocks noChangeArrowheads="1"/>
          </p:cNvSpPr>
          <p:nvPr/>
        </p:nvSpPr>
        <p:spPr bwMode="auto">
          <a:xfrm>
            <a:off x="1714500" y="2857500"/>
            <a:ext cx="1390650" cy="839788"/>
          </a:xfrm>
          <a:prstGeom prst="rect">
            <a:avLst/>
          </a:prstGeom>
          <a:solidFill>
            <a:srgbClr val="FFCAA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2-Monoacil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Glicéridos</a:t>
            </a:r>
            <a:endParaRPr lang="en-US" altLang="en-U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0" hangingPunct="0">
              <a:lnSpc>
                <a:spcPct val="90000"/>
              </a:lnSpc>
              <a:defRPr/>
            </a:pPr>
            <a:endParaRPr lang="en-US" altLang="en-U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0446" name="Rectangle 94"/>
          <p:cNvSpPr>
            <a:spLocks noChangeArrowheads="1"/>
          </p:cNvSpPr>
          <p:nvPr/>
        </p:nvSpPr>
        <p:spPr bwMode="auto">
          <a:xfrm>
            <a:off x="4071938" y="2857500"/>
            <a:ext cx="1274762" cy="8397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1,2 + 2,3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Diacil-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glicéridos</a:t>
            </a:r>
            <a:endParaRPr lang="en-US" alt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97" name="Line 95"/>
          <p:cNvSpPr>
            <a:spLocks noChangeShapeType="1"/>
          </p:cNvSpPr>
          <p:nvPr/>
        </p:nvSpPr>
        <p:spPr bwMode="auto">
          <a:xfrm flipV="1">
            <a:off x="5500688" y="3143250"/>
            <a:ext cx="642937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grpSp>
        <p:nvGrpSpPr>
          <p:cNvPr id="24598" name="Group 97"/>
          <p:cNvGrpSpPr>
            <a:grpSpLocks/>
          </p:cNvGrpSpPr>
          <p:nvPr/>
        </p:nvGrpSpPr>
        <p:grpSpPr bwMode="auto">
          <a:xfrm>
            <a:off x="5786438" y="1243013"/>
            <a:ext cx="2808287" cy="1185862"/>
            <a:chOff x="1973" y="620"/>
            <a:chExt cx="1769" cy="747"/>
          </a:xfrm>
        </p:grpSpPr>
        <p:sp>
          <p:nvSpPr>
            <p:cNvPr id="24602" name="Text Box 98"/>
            <p:cNvSpPr txBox="1">
              <a:spLocks noChangeArrowheads="1"/>
            </p:cNvSpPr>
            <p:nvPr/>
          </p:nvSpPr>
          <p:spPr bwMode="auto">
            <a:xfrm>
              <a:off x="1973" y="663"/>
              <a:ext cx="1769" cy="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s-ES_tradnl"/>
                <a:t>                 O</a:t>
              </a:r>
            </a:p>
            <a:p>
              <a:r>
                <a:rPr lang="es-ES_tradnl"/>
                <a:t>R-CH</a:t>
              </a:r>
              <a:r>
                <a:rPr lang="es-ES_tradnl" baseline="-25000"/>
                <a:t>2</a:t>
              </a:r>
              <a:r>
                <a:rPr lang="es-ES_tradnl"/>
                <a:t> –C </a:t>
              </a:r>
              <a:r>
                <a:rPr lang="es-ES_tradnl" b="1">
                  <a:solidFill>
                    <a:srgbClr val="FF0000"/>
                  </a:solidFill>
                </a:rPr>
                <a:t>-</a:t>
              </a:r>
              <a:r>
                <a:rPr lang="es-ES_tradnl"/>
                <a:t>S-CoA</a:t>
              </a:r>
            </a:p>
            <a:p>
              <a:pPr algn="ctr"/>
              <a:r>
                <a:rPr lang="es-ES_tradnl" b="1"/>
                <a:t>Acil-CoA</a:t>
              </a:r>
            </a:p>
            <a:p>
              <a:endParaRPr lang="es-ES_tradnl"/>
            </a:p>
          </p:txBody>
        </p:sp>
        <p:sp>
          <p:nvSpPr>
            <p:cNvPr id="24603" name="Oval 99"/>
            <p:cNvSpPr>
              <a:spLocks noChangeArrowheads="1"/>
            </p:cNvSpPr>
            <p:nvPr/>
          </p:nvSpPr>
          <p:spPr bwMode="auto">
            <a:xfrm rot="-2398726">
              <a:off x="2474" y="620"/>
              <a:ext cx="363" cy="31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/>
                <a:t>=</a:t>
              </a:r>
            </a:p>
          </p:txBody>
        </p:sp>
      </p:grpSp>
      <p:sp>
        <p:nvSpPr>
          <p:cNvPr id="85" name="Rectangle 2"/>
          <p:cNvSpPr txBox="1">
            <a:spLocks noChangeArrowheads="1"/>
          </p:cNvSpPr>
          <p:nvPr/>
        </p:nvSpPr>
        <p:spPr>
          <a:xfrm>
            <a:off x="642938" y="214313"/>
            <a:ext cx="7772400" cy="642937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pPr algn="ctr" eaLnBrk="0" hangingPunct="0">
              <a:defRPr/>
            </a:pPr>
            <a:r>
              <a:rPr lang="es-ES" sz="32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Biosíntesis de TG en el enterocito</a:t>
            </a:r>
          </a:p>
          <a:p>
            <a:pPr algn="ctr" eaLnBrk="0" hangingPunct="0">
              <a:defRPr/>
            </a:pPr>
            <a:r>
              <a:rPr lang="es-ES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es-ES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es-ES_tradnl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4600" name="85 CuadroTexto"/>
          <p:cNvSpPr txBox="1">
            <a:spLocks noChangeArrowheads="1"/>
          </p:cNvSpPr>
          <p:nvPr/>
        </p:nvSpPr>
        <p:spPr bwMode="auto">
          <a:xfrm>
            <a:off x="285750" y="928688"/>
            <a:ext cx="3141663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>
                <a:solidFill>
                  <a:srgbClr val="FF0000"/>
                </a:solidFill>
              </a:rPr>
              <a:t>2) Re-síntesis de TG</a:t>
            </a:r>
          </a:p>
          <a:p>
            <a:endParaRPr lang="es-AR"/>
          </a:p>
        </p:txBody>
      </p:sp>
      <p:sp>
        <p:nvSpPr>
          <p:cNvPr id="24601" name="Line 91"/>
          <p:cNvSpPr>
            <a:spLocks noChangeShapeType="1"/>
          </p:cNvSpPr>
          <p:nvPr/>
        </p:nvSpPr>
        <p:spPr bwMode="auto">
          <a:xfrm flipV="1">
            <a:off x="3295650" y="3143250"/>
            <a:ext cx="704850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3 Grupo"/>
          <p:cNvGrpSpPr>
            <a:grpSpLocks/>
          </p:cNvGrpSpPr>
          <p:nvPr/>
        </p:nvGrpSpPr>
        <p:grpSpPr bwMode="auto">
          <a:xfrm>
            <a:off x="2876550" y="809625"/>
            <a:ext cx="4838700" cy="5976938"/>
            <a:chOff x="3376620" y="809649"/>
            <a:chExt cx="4838718" cy="5976937"/>
          </a:xfrm>
        </p:grpSpPr>
        <p:pic>
          <p:nvPicPr>
            <p:cNvPr id="25634" name="Picture 4" descr="phosphatidicacidsynthesis-s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376620" y="809649"/>
              <a:ext cx="4300537" cy="5976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22 Rectángulo"/>
            <p:cNvSpPr/>
            <p:nvPr/>
          </p:nvSpPr>
          <p:spPr>
            <a:xfrm>
              <a:off x="5715017" y="831874"/>
              <a:ext cx="2500321" cy="4214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/>
            </a:p>
          </p:txBody>
        </p:sp>
      </p:grp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5924550" y="592138"/>
            <a:ext cx="3076575" cy="6122987"/>
            <a:chOff x="3732" y="373"/>
            <a:chExt cx="1938" cy="3857"/>
          </a:xfrm>
        </p:grpSpPr>
        <p:grpSp>
          <p:nvGrpSpPr>
            <p:cNvPr id="25623" name="43 Grupo"/>
            <p:cNvGrpSpPr>
              <a:grpSpLocks/>
            </p:cNvGrpSpPr>
            <p:nvPr/>
          </p:nvGrpSpPr>
          <p:grpSpPr bwMode="auto">
            <a:xfrm>
              <a:off x="3732" y="373"/>
              <a:ext cx="1938" cy="3857"/>
              <a:chOff x="5567376" y="592161"/>
              <a:chExt cx="3076590" cy="6122987"/>
            </a:xfrm>
          </p:grpSpPr>
          <p:grpSp>
            <p:nvGrpSpPr>
              <p:cNvPr id="25625" name="10 Grupo"/>
              <p:cNvGrpSpPr>
                <a:grpSpLocks/>
              </p:cNvGrpSpPr>
              <p:nvPr/>
            </p:nvGrpSpPr>
            <p:grpSpPr bwMode="auto">
              <a:xfrm>
                <a:off x="5567376" y="592161"/>
                <a:ext cx="3076590" cy="6122987"/>
                <a:chOff x="3638550" y="401638"/>
                <a:chExt cx="3076590" cy="6122987"/>
              </a:xfrm>
            </p:grpSpPr>
            <p:grpSp>
              <p:nvGrpSpPr>
                <p:cNvPr id="25628" name="Group 10"/>
                <p:cNvGrpSpPr>
                  <a:grpSpLocks/>
                </p:cNvGrpSpPr>
                <p:nvPr/>
              </p:nvGrpSpPr>
              <p:grpSpPr bwMode="auto">
                <a:xfrm>
                  <a:off x="3638550" y="401638"/>
                  <a:ext cx="2862263" cy="6122987"/>
                  <a:chOff x="1247" y="253"/>
                  <a:chExt cx="1803" cy="3857"/>
                </a:xfrm>
              </p:grpSpPr>
              <p:pic>
                <p:nvPicPr>
                  <p:cNvPr id="25630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 r="43513"/>
                  <a:stretch>
                    <a:fillRect/>
                  </a:stretch>
                </p:blipFill>
                <p:spPr bwMode="auto">
                  <a:xfrm>
                    <a:off x="1565" y="253"/>
                    <a:ext cx="1485" cy="381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5631" name="Text Box 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00" y="1322"/>
                    <a:ext cx="799" cy="26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/>
                    <a:r>
                      <a:rPr lang="es-ES_tradnl" sz="1400" b="1" i="1">
                        <a:solidFill>
                          <a:srgbClr val="0066FF"/>
                        </a:solidFill>
                      </a:rPr>
                      <a:t>Ac. Fosfatidico</a:t>
                    </a:r>
                  </a:p>
                  <a:p>
                    <a:pPr algn="ctr"/>
                    <a:r>
                      <a:rPr lang="es-ES_tradnl" sz="1400" b="1" i="1">
                        <a:solidFill>
                          <a:srgbClr val="0066FF"/>
                        </a:solidFill>
                      </a:rPr>
                      <a:t>fosfatasa</a:t>
                    </a:r>
                  </a:p>
                </p:txBody>
              </p:sp>
              <p:sp>
                <p:nvSpPr>
                  <p:cNvPr id="25632" name="Text 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47" y="2750"/>
                    <a:ext cx="838" cy="26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pPr algn="ctr"/>
                    <a:r>
                      <a:rPr lang="es-ES_tradnl" sz="1400" b="1" i="1">
                        <a:solidFill>
                          <a:srgbClr val="0066FF"/>
                        </a:solidFill>
                      </a:rPr>
                      <a:t>Acil transferasa</a:t>
                    </a:r>
                  </a:p>
                  <a:p>
                    <a:pPr algn="ctr"/>
                    <a:endParaRPr lang="es-ES_tradnl" sz="1400" b="1" i="1">
                      <a:solidFill>
                        <a:srgbClr val="0066FF"/>
                      </a:solidFill>
                    </a:endParaRPr>
                  </a:p>
                </p:txBody>
              </p:sp>
              <p:sp>
                <p:nvSpPr>
                  <p:cNvPr id="25633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09" y="3956"/>
                    <a:ext cx="953" cy="15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pPr algn="ctr"/>
                    <a:r>
                      <a:rPr lang="es-ES_tradnl" sz="1600" b="1">
                        <a:solidFill>
                          <a:srgbClr val="FF0000"/>
                        </a:solidFill>
                      </a:rPr>
                      <a:t>Triacilglic</a:t>
                    </a:r>
                    <a:r>
                      <a:rPr lang="en-US" sz="1600" b="1">
                        <a:solidFill>
                          <a:srgbClr val="FF0000"/>
                        </a:solidFill>
                      </a:rPr>
                      <a:t>erol</a:t>
                    </a:r>
                    <a:endParaRPr lang="es-ES_tradnl" sz="1600" b="1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37" name="36 Rectángulo"/>
                <p:cNvSpPr/>
                <p:nvPr/>
              </p:nvSpPr>
              <p:spPr>
                <a:xfrm>
                  <a:off x="6072200" y="2166938"/>
                  <a:ext cx="642940" cy="30003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s-ES"/>
                </a:p>
              </p:txBody>
            </p:sp>
          </p:grpSp>
          <p:sp>
            <p:nvSpPr>
              <p:cNvPr id="34" name="33 Arco"/>
              <p:cNvSpPr/>
              <p:nvPr/>
            </p:nvSpPr>
            <p:spPr>
              <a:xfrm rot="17668141" flipH="1">
                <a:off x="7618438" y="2328885"/>
                <a:ext cx="623888" cy="500064"/>
              </a:xfrm>
              <a:prstGeom prst="arc">
                <a:avLst>
                  <a:gd name="adj1" fmla="val 16200000"/>
                  <a:gd name="adj2" fmla="val 21355578"/>
                </a:avLst>
              </a:prstGeom>
              <a:ln w="38100">
                <a:headEnd type="none" w="med" len="med"/>
                <a:tailEnd type="triangl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25627" name="34 CuadroTexto"/>
              <p:cNvSpPr txBox="1">
                <a:spLocks noChangeArrowheads="1"/>
              </p:cNvSpPr>
              <p:nvPr/>
            </p:nvSpPr>
            <p:spPr bwMode="auto">
              <a:xfrm>
                <a:off x="7643834" y="2786058"/>
                <a:ext cx="34336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600" b="1"/>
                  <a:t>Pi</a:t>
                </a:r>
              </a:p>
            </p:txBody>
          </p:sp>
        </p:grpSp>
        <p:sp>
          <p:nvSpPr>
            <p:cNvPr id="25624" name="Cuadro de texto 10"/>
            <p:cNvSpPr txBox="1">
              <a:spLocks noChangeArrowheads="1"/>
            </p:cNvSpPr>
            <p:nvPr/>
          </p:nvSpPr>
          <p:spPr bwMode="auto">
            <a:xfrm>
              <a:off x="4694" y="2635"/>
              <a:ext cx="953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144000" rIns="0" bIns="15480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s-ES_tradnl" sz="1200" b="1">
                  <a:solidFill>
                    <a:srgbClr val="C00000"/>
                  </a:solidFill>
                </a:rPr>
                <a:t>R</a:t>
              </a:r>
              <a:r>
                <a:rPr lang="es-ES_tradnl" sz="1200" b="1" baseline="-25000">
                  <a:solidFill>
                    <a:srgbClr val="C00000"/>
                  </a:solidFill>
                </a:rPr>
                <a:t>1</a:t>
              </a:r>
              <a:r>
                <a:rPr lang="es-ES_tradnl" sz="1200" b="1">
                  <a:solidFill>
                    <a:srgbClr val="C00000"/>
                  </a:solidFill>
                </a:rPr>
                <a:t>-CH</a:t>
              </a:r>
              <a:r>
                <a:rPr lang="es-ES_tradnl" sz="1200" b="1" baseline="-25000">
                  <a:solidFill>
                    <a:srgbClr val="C00000"/>
                  </a:solidFill>
                </a:rPr>
                <a:t>2</a:t>
              </a:r>
              <a:r>
                <a:rPr lang="es-ES_tradnl" sz="1200" b="1">
                  <a:solidFill>
                    <a:srgbClr val="C00000"/>
                  </a:solidFill>
                </a:rPr>
                <a:t>–CO~S-CoA</a:t>
              </a:r>
            </a:p>
            <a:p>
              <a:pPr algn="ctr">
                <a:lnSpc>
                  <a:spcPct val="70000"/>
                </a:lnSpc>
              </a:pPr>
              <a:endParaRPr lang="es-ES_tradnl" sz="1200" b="1">
                <a:solidFill>
                  <a:srgbClr val="C00000"/>
                </a:solidFill>
              </a:endParaRPr>
            </a:p>
            <a:p>
              <a:pPr algn="ctr">
                <a:lnSpc>
                  <a:spcPct val="70000"/>
                </a:lnSpc>
              </a:pPr>
              <a:r>
                <a:rPr lang="es-ES_tradnl" sz="1200" b="1">
                  <a:solidFill>
                    <a:srgbClr val="C00000"/>
                  </a:solidFill>
                </a:rPr>
                <a:t>Acil-CoA </a:t>
              </a:r>
              <a:endParaRPr lang="es-ES_tradnl" sz="1200" b="1"/>
            </a:p>
          </p:txBody>
        </p:sp>
      </p:grp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-9525" y="115888"/>
            <a:ext cx="89392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Otra vía de biosíntesis de Triglicéridos</a:t>
            </a:r>
            <a:endParaRPr lang="es-ES_tradnl" sz="3200" b="1" dirty="0">
              <a:solidFill>
                <a:schemeClr val="accent2"/>
              </a:solidFill>
            </a:endParaRPr>
          </a:p>
        </p:txBody>
      </p: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1398588" y="809625"/>
            <a:ext cx="2520950" cy="652463"/>
            <a:chOff x="566" y="391"/>
            <a:chExt cx="1588" cy="411"/>
          </a:xfrm>
        </p:grpSpPr>
        <p:sp>
          <p:nvSpPr>
            <p:cNvPr id="72715" name="Text Box 11"/>
            <p:cNvSpPr txBox="1">
              <a:spLocks noChangeArrowheads="1"/>
            </p:cNvSpPr>
            <p:nvPr/>
          </p:nvSpPr>
          <p:spPr bwMode="auto">
            <a:xfrm>
              <a:off x="566" y="552"/>
              <a:ext cx="4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ES_tradnl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GLU</a:t>
              </a:r>
            </a:p>
          </p:txBody>
        </p:sp>
        <p:sp>
          <p:nvSpPr>
            <p:cNvPr id="25621" name="Line 12"/>
            <p:cNvSpPr>
              <a:spLocks noChangeShapeType="1"/>
            </p:cNvSpPr>
            <p:nvPr/>
          </p:nvSpPr>
          <p:spPr bwMode="auto">
            <a:xfrm>
              <a:off x="1110" y="663"/>
              <a:ext cx="1044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22" name="Text Box 13"/>
            <p:cNvSpPr txBox="1">
              <a:spLocks noChangeArrowheads="1"/>
            </p:cNvSpPr>
            <p:nvPr/>
          </p:nvSpPr>
          <p:spPr bwMode="auto">
            <a:xfrm>
              <a:off x="1398" y="391"/>
              <a:ext cx="39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 i="1">
                  <a:solidFill>
                    <a:srgbClr val="CC3300"/>
                  </a:solidFill>
                </a:rPr>
                <a:t>VG</a:t>
              </a:r>
            </a:p>
          </p:txBody>
        </p:sp>
      </p:grpSp>
      <p:grpSp>
        <p:nvGrpSpPr>
          <p:cNvPr id="9" name="Group 21"/>
          <p:cNvGrpSpPr>
            <a:grpSpLocks/>
          </p:cNvGrpSpPr>
          <p:nvPr/>
        </p:nvGrpSpPr>
        <p:grpSpPr bwMode="auto">
          <a:xfrm>
            <a:off x="1111250" y="2465388"/>
            <a:ext cx="3024188" cy="841375"/>
            <a:chOff x="385" y="1434"/>
            <a:chExt cx="1905" cy="530"/>
          </a:xfrm>
        </p:grpSpPr>
        <p:sp>
          <p:nvSpPr>
            <p:cNvPr id="72718" name="Text Box 14"/>
            <p:cNvSpPr txBox="1">
              <a:spLocks noChangeArrowheads="1"/>
            </p:cNvSpPr>
            <p:nvPr/>
          </p:nvSpPr>
          <p:spPr bwMode="auto">
            <a:xfrm>
              <a:off x="385" y="1584"/>
              <a:ext cx="9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ES_tradnl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GLICEROL</a:t>
              </a:r>
            </a:p>
          </p:txBody>
        </p:sp>
        <p:sp>
          <p:nvSpPr>
            <p:cNvPr id="25615" name="Line 15"/>
            <p:cNvSpPr>
              <a:spLocks noChangeShapeType="1"/>
            </p:cNvSpPr>
            <p:nvPr/>
          </p:nvSpPr>
          <p:spPr bwMode="auto">
            <a:xfrm>
              <a:off x="1338" y="1706"/>
              <a:ext cx="95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16" name="Text Box 16"/>
            <p:cNvSpPr txBox="1">
              <a:spLocks noChangeArrowheads="1"/>
            </p:cNvSpPr>
            <p:nvPr/>
          </p:nvSpPr>
          <p:spPr bwMode="auto">
            <a:xfrm>
              <a:off x="1534" y="1434"/>
              <a:ext cx="4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 i="1">
                  <a:solidFill>
                    <a:srgbClr val="CC3300"/>
                  </a:solidFill>
                </a:rPr>
                <a:t>GQ</a:t>
              </a:r>
            </a:p>
          </p:txBody>
        </p:sp>
        <p:sp>
          <p:nvSpPr>
            <p:cNvPr id="25617" name="Text Box 17"/>
            <p:cNvSpPr txBox="1">
              <a:spLocks noChangeArrowheads="1"/>
            </p:cNvSpPr>
            <p:nvPr/>
          </p:nvSpPr>
          <p:spPr bwMode="auto">
            <a:xfrm>
              <a:off x="1338" y="1752"/>
              <a:ext cx="37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>
                  <a:solidFill>
                    <a:srgbClr val="CC3300"/>
                  </a:solidFill>
                </a:rPr>
                <a:t>ATP</a:t>
              </a:r>
            </a:p>
          </p:txBody>
        </p:sp>
        <p:sp>
          <p:nvSpPr>
            <p:cNvPr id="25618" name="Text Box 18"/>
            <p:cNvSpPr txBox="1">
              <a:spLocks noChangeArrowheads="1"/>
            </p:cNvSpPr>
            <p:nvPr/>
          </p:nvSpPr>
          <p:spPr bwMode="auto">
            <a:xfrm>
              <a:off x="1791" y="1752"/>
              <a:ext cx="3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>
                  <a:solidFill>
                    <a:srgbClr val="CC3300"/>
                  </a:solidFill>
                </a:rPr>
                <a:t>ADP</a:t>
              </a:r>
            </a:p>
          </p:txBody>
        </p:sp>
        <p:sp>
          <p:nvSpPr>
            <p:cNvPr id="25619" name="Arc 19"/>
            <p:cNvSpPr>
              <a:spLocks/>
            </p:cNvSpPr>
            <p:nvPr/>
          </p:nvSpPr>
          <p:spPr bwMode="auto">
            <a:xfrm>
              <a:off x="1470" y="1707"/>
              <a:ext cx="548" cy="156"/>
            </a:xfrm>
            <a:custGeom>
              <a:avLst/>
              <a:gdLst>
                <a:gd name="T0" fmla="*/ 0 w 37350"/>
                <a:gd name="T1" fmla="*/ 0 h 21600"/>
                <a:gd name="T2" fmla="*/ 0 w 37350"/>
                <a:gd name="T3" fmla="*/ 0 h 21600"/>
                <a:gd name="T4" fmla="*/ 0 w 37350"/>
                <a:gd name="T5" fmla="*/ 0 h 21600"/>
                <a:gd name="T6" fmla="*/ 0 60000 65536"/>
                <a:gd name="T7" fmla="*/ 0 60000 65536"/>
                <a:gd name="T8" fmla="*/ 0 60000 65536"/>
                <a:gd name="T9" fmla="*/ 0 w 37350"/>
                <a:gd name="T10" fmla="*/ 0 h 21600"/>
                <a:gd name="T11" fmla="*/ 37350 w 3735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7350" h="21600" fill="none" extrusionOk="0">
                  <a:moveTo>
                    <a:pt x="0" y="10190"/>
                  </a:moveTo>
                  <a:cubicBezTo>
                    <a:pt x="3942" y="3852"/>
                    <a:pt x="10877" y="-1"/>
                    <a:pt x="18341" y="0"/>
                  </a:cubicBezTo>
                  <a:cubicBezTo>
                    <a:pt x="26280" y="0"/>
                    <a:pt x="33580" y="4355"/>
                    <a:pt x="37350" y="11342"/>
                  </a:cubicBezTo>
                </a:path>
                <a:path w="37350" h="21600" stroke="0" extrusionOk="0">
                  <a:moveTo>
                    <a:pt x="0" y="10190"/>
                  </a:moveTo>
                  <a:cubicBezTo>
                    <a:pt x="3942" y="3852"/>
                    <a:pt x="10877" y="-1"/>
                    <a:pt x="18341" y="0"/>
                  </a:cubicBezTo>
                  <a:cubicBezTo>
                    <a:pt x="26280" y="0"/>
                    <a:pt x="33580" y="4355"/>
                    <a:pt x="37350" y="11342"/>
                  </a:cubicBezTo>
                  <a:lnTo>
                    <a:pt x="18341" y="21600"/>
                  </a:lnTo>
                  <a:close/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72729" name="Oval 25"/>
          <p:cNvSpPr>
            <a:spLocks noChangeArrowheads="1"/>
          </p:cNvSpPr>
          <p:nvPr/>
        </p:nvSpPr>
        <p:spPr bwMode="auto">
          <a:xfrm>
            <a:off x="3343275" y="5562600"/>
            <a:ext cx="1944688" cy="12239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3857625" y="2428875"/>
            <a:ext cx="1500188" cy="11525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609" name="Cuadro de texto 10"/>
          <p:cNvSpPr txBox="1">
            <a:spLocks noChangeArrowheads="1"/>
          </p:cNvSpPr>
          <p:nvPr/>
        </p:nvSpPr>
        <p:spPr bwMode="auto">
          <a:xfrm>
            <a:off x="2214563" y="3429000"/>
            <a:ext cx="1857375" cy="415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s-ES_tradnl" sz="1400" b="1">
                <a:solidFill>
                  <a:srgbClr val="C00000"/>
                </a:solidFill>
              </a:rPr>
              <a:t>R</a:t>
            </a:r>
            <a:r>
              <a:rPr lang="es-ES_tradnl" sz="1400" b="1" baseline="-25000">
                <a:solidFill>
                  <a:srgbClr val="C00000"/>
                </a:solidFill>
              </a:rPr>
              <a:t>1</a:t>
            </a:r>
            <a:r>
              <a:rPr lang="es-ES_tradnl" sz="1400" b="1">
                <a:solidFill>
                  <a:srgbClr val="C00000"/>
                </a:solidFill>
              </a:rPr>
              <a:t>-CH</a:t>
            </a:r>
            <a:r>
              <a:rPr lang="es-ES_tradnl" sz="1400" b="1" baseline="-25000">
                <a:solidFill>
                  <a:srgbClr val="C00000"/>
                </a:solidFill>
              </a:rPr>
              <a:t>2</a:t>
            </a:r>
            <a:r>
              <a:rPr lang="es-ES_tradnl" sz="1400" b="1">
                <a:solidFill>
                  <a:srgbClr val="C00000"/>
                </a:solidFill>
              </a:rPr>
              <a:t>–CO~S-CoA</a:t>
            </a:r>
          </a:p>
          <a:p>
            <a:pPr algn="ctr">
              <a:lnSpc>
                <a:spcPct val="70000"/>
              </a:lnSpc>
            </a:pPr>
            <a:r>
              <a:rPr lang="es-ES_tradnl" sz="1400" b="1">
                <a:solidFill>
                  <a:srgbClr val="C00000"/>
                </a:solidFill>
              </a:rPr>
              <a:t>Acil-CoA</a:t>
            </a:r>
            <a:r>
              <a:rPr lang="es-ES_tradnl" sz="1600" b="1">
                <a:solidFill>
                  <a:srgbClr val="C00000"/>
                </a:solidFill>
              </a:rPr>
              <a:t> </a:t>
            </a:r>
            <a:endParaRPr lang="es-ES_tradnl" sz="1600" b="1"/>
          </a:p>
        </p:txBody>
      </p:sp>
      <p:sp>
        <p:nvSpPr>
          <p:cNvPr id="25610" name="Cuadro de texto 10"/>
          <p:cNvSpPr txBox="1">
            <a:spLocks noChangeArrowheads="1"/>
          </p:cNvSpPr>
          <p:nvPr/>
        </p:nvSpPr>
        <p:spPr bwMode="auto">
          <a:xfrm>
            <a:off x="2214563" y="4899025"/>
            <a:ext cx="1857375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s-ES_tradnl" sz="1400" b="1">
                <a:solidFill>
                  <a:srgbClr val="C00000"/>
                </a:solidFill>
              </a:rPr>
              <a:t>R</a:t>
            </a:r>
            <a:r>
              <a:rPr lang="es-ES_tradnl" sz="1400" b="1" baseline="-25000">
                <a:solidFill>
                  <a:srgbClr val="C00000"/>
                </a:solidFill>
              </a:rPr>
              <a:t>2</a:t>
            </a:r>
            <a:r>
              <a:rPr lang="es-ES_tradnl" sz="1400" b="1">
                <a:solidFill>
                  <a:srgbClr val="C00000"/>
                </a:solidFill>
              </a:rPr>
              <a:t>-CH</a:t>
            </a:r>
            <a:r>
              <a:rPr lang="es-ES_tradnl" sz="1400" b="1" baseline="-25000">
                <a:solidFill>
                  <a:srgbClr val="C00000"/>
                </a:solidFill>
              </a:rPr>
              <a:t>2</a:t>
            </a:r>
            <a:r>
              <a:rPr lang="es-ES_tradnl" sz="1400" b="1">
                <a:solidFill>
                  <a:srgbClr val="C00000"/>
                </a:solidFill>
              </a:rPr>
              <a:t>–CO~S-CoA</a:t>
            </a:r>
          </a:p>
          <a:p>
            <a:pPr algn="ctr">
              <a:lnSpc>
                <a:spcPct val="70000"/>
              </a:lnSpc>
            </a:pPr>
            <a:r>
              <a:rPr lang="es-ES_tradnl" sz="1400" b="1">
                <a:solidFill>
                  <a:srgbClr val="C00000"/>
                </a:solidFill>
              </a:rPr>
              <a:t>Acil-CoA </a:t>
            </a:r>
            <a:endParaRPr lang="es-ES_tradnl" sz="1400" b="1"/>
          </a:p>
        </p:txBody>
      </p:sp>
      <p:pic>
        <p:nvPicPr>
          <p:cNvPr id="30" name="Picture 7" descr="trigi+1"/>
          <p:cNvPicPr>
            <a:picLocks noChangeAspect="1" noChangeArrowheads="1"/>
          </p:cNvPicPr>
          <p:nvPr/>
        </p:nvPicPr>
        <p:blipFill>
          <a:blip r:embed="rId4"/>
          <a:srcRect l="2982" t="6177" r="73174" b="56764"/>
          <a:stretch>
            <a:fillRect/>
          </a:stretch>
        </p:blipFill>
        <p:spPr bwMode="auto">
          <a:xfrm>
            <a:off x="71438" y="2286000"/>
            <a:ext cx="1143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6" name="45 Conector recto de flecha"/>
          <p:cNvCxnSpPr>
            <a:cxnSpLocks noChangeShapeType="1"/>
          </p:cNvCxnSpPr>
          <p:nvPr/>
        </p:nvCxnSpPr>
        <p:spPr bwMode="auto">
          <a:xfrm flipV="1">
            <a:off x="4932363" y="1366838"/>
            <a:ext cx="2282825" cy="4294187"/>
          </a:xfrm>
          <a:prstGeom prst="straightConnector1">
            <a:avLst/>
          </a:prstGeom>
          <a:noFill/>
          <a:ln w="38100" algn="ctr">
            <a:solidFill>
              <a:schemeClr val="accent2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2" name="Oval 25"/>
          <p:cNvSpPr>
            <a:spLocks noChangeArrowheads="1"/>
          </p:cNvSpPr>
          <p:nvPr/>
        </p:nvSpPr>
        <p:spPr bwMode="auto">
          <a:xfrm>
            <a:off x="6300788" y="5013325"/>
            <a:ext cx="1944687" cy="18002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29" grpId="0" animBg="1"/>
      <p:bldP spid="25" grpId="0" animBg="1"/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Resíntesis de TG </a:t>
            </a:r>
            <a:br>
              <a:rPr lang="es-ES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s-ES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en el enterocito</a:t>
            </a:r>
          </a:p>
        </p:txBody>
      </p:sp>
      <p:sp>
        <p:nvSpPr>
          <p:cNvPr id="8195" name="Rectangle 3" descr="25%"/>
          <p:cNvSpPr>
            <a:spLocks noGrp="1" noChangeArrowheads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/>
              <a:t>Conversión de ácido graso libre en </a:t>
            </a:r>
            <a:r>
              <a:rPr lang="es-ES" sz="2800" dirty="0" err="1"/>
              <a:t>acil</a:t>
            </a:r>
            <a:r>
              <a:rPr lang="es-ES" sz="2800" dirty="0"/>
              <a:t> </a:t>
            </a:r>
            <a:r>
              <a:rPr lang="es-ES" sz="2800" dirty="0" err="1"/>
              <a:t>CoA</a:t>
            </a:r>
            <a:endParaRPr lang="es-ES" sz="2800" dirty="0"/>
          </a:p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/>
              <a:t>Conversión de la </a:t>
            </a:r>
            <a:r>
              <a:rPr lang="es-ES" sz="2800" dirty="0" err="1"/>
              <a:t>acil</a:t>
            </a:r>
            <a:r>
              <a:rPr lang="es-ES" sz="2800" dirty="0"/>
              <a:t> </a:t>
            </a:r>
            <a:r>
              <a:rPr lang="es-ES" sz="2800" dirty="0" err="1"/>
              <a:t>CoA</a:t>
            </a:r>
            <a:r>
              <a:rPr lang="es-ES" sz="2800" dirty="0"/>
              <a:t> en </a:t>
            </a:r>
            <a:r>
              <a:rPr lang="es-ES" sz="2800" dirty="0" err="1"/>
              <a:t>monoglicérido</a:t>
            </a:r>
            <a:r>
              <a:rPr lang="es-ES" sz="2800" dirty="0"/>
              <a:t> fosfato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/>
              <a:t>Adición de un residuo </a:t>
            </a:r>
            <a:r>
              <a:rPr lang="es-ES" sz="2800" dirty="0" err="1"/>
              <a:t>acil</a:t>
            </a:r>
            <a:r>
              <a:rPr lang="es-ES" sz="2800" dirty="0"/>
              <a:t> </a:t>
            </a:r>
            <a:r>
              <a:rPr lang="es-ES" sz="2800" dirty="0" err="1"/>
              <a:t>CoA</a:t>
            </a:r>
            <a:r>
              <a:rPr lang="es-ES" sz="2800" dirty="0"/>
              <a:t> al </a:t>
            </a:r>
            <a:r>
              <a:rPr lang="es-ES" sz="2800" dirty="0" err="1"/>
              <a:t>fosfo-monoglicérido</a:t>
            </a:r>
            <a:r>
              <a:rPr lang="es-ES" sz="2800" dirty="0"/>
              <a:t> para formar un </a:t>
            </a:r>
            <a:r>
              <a:rPr lang="es-ES" sz="2800" dirty="0" err="1"/>
              <a:t>fosfodiglicérido</a:t>
            </a:r>
            <a:r>
              <a:rPr lang="es-ES" sz="2800" dirty="0"/>
              <a:t> (</a:t>
            </a:r>
            <a:r>
              <a:rPr lang="es-ES" sz="2800" dirty="0">
                <a:solidFill>
                  <a:schemeClr val="accent2"/>
                </a:solidFill>
              </a:rPr>
              <a:t>ácido </a:t>
            </a:r>
            <a:r>
              <a:rPr lang="es-ES" sz="2800" dirty="0" err="1">
                <a:solidFill>
                  <a:schemeClr val="accent2"/>
                </a:solidFill>
              </a:rPr>
              <a:t>fosfatídico</a:t>
            </a:r>
            <a:r>
              <a:rPr lang="es-ES" sz="2800" dirty="0"/>
              <a:t>)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/>
              <a:t>Formación de TG por incorporación de otro </a:t>
            </a:r>
            <a:r>
              <a:rPr lang="es-ES" sz="2800" dirty="0" err="1"/>
              <a:t>acil</a:t>
            </a:r>
            <a:r>
              <a:rPr lang="es-ES" sz="2800" dirty="0"/>
              <a:t> </a:t>
            </a:r>
            <a:r>
              <a:rPr lang="es-ES" sz="2800" dirty="0" err="1"/>
              <a:t>CoA</a:t>
            </a:r>
            <a:endParaRPr lang="es-ES" sz="2800" dirty="0"/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27653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7651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400" b="1"/>
              <a:t>Grasas ingeridas </a:t>
            </a:r>
          </a:p>
          <a:p>
            <a:r>
              <a:rPr lang="es-ES_tradnl" sz="1400" b="1"/>
              <a:t>con la dieta</a:t>
            </a:r>
            <a:endParaRPr lang="es-AR" sz="1400" b="1"/>
          </a:p>
        </p:txBody>
      </p:sp>
      <p:sp>
        <p:nvSpPr>
          <p:cNvPr id="40" name="39 Elipse"/>
          <p:cNvSpPr/>
          <p:nvPr/>
        </p:nvSpPr>
        <p:spPr>
          <a:xfrm rot="5618426">
            <a:off x="5433220" y="3221831"/>
            <a:ext cx="2576512" cy="46894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360394" y="785794"/>
            <a:ext cx="864076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_tradnl" sz="2800" b="1" dirty="0" smtClean="0">
              <a:solidFill>
                <a:srgbClr val="FF0000"/>
              </a:solidFill>
            </a:endParaRPr>
          </a:p>
          <a:p>
            <a:pPr algn="ctr"/>
            <a:endParaRPr lang="es-AR" sz="2800" b="1" dirty="0">
              <a:solidFill>
                <a:srgbClr val="FF0000"/>
              </a:solidFill>
            </a:endParaRPr>
          </a:p>
          <a:p>
            <a:pPr algn="just"/>
            <a:r>
              <a:rPr lang="es-AR" sz="2400" b="1" i="1" dirty="0">
                <a:latin typeface="Arial Rounded MT Bold" pitchFamily="34" charset="0"/>
              </a:rPr>
              <a:t>Los lípidos del organismo se hallan en un estado dinámico produciéndose constantemente variaciones en su composición que van a depender del metabolismo celular</a:t>
            </a:r>
            <a:r>
              <a:rPr lang="es-AR" sz="2400" b="1" dirty="0" smtClean="0">
                <a:latin typeface="Arial Rounded MT Bold" pitchFamily="34" charset="0"/>
              </a:rPr>
              <a:t>.</a:t>
            </a:r>
          </a:p>
          <a:p>
            <a:pPr algn="just"/>
            <a:endParaRPr lang="es-ES_tradnl" sz="2400" b="1" dirty="0" smtClean="0">
              <a:latin typeface="Arial Rounded MT Bold" pitchFamily="34" charset="0"/>
            </a:endParaRPr>
          </a:p>
          <a:p>
            <a:pPr algn="just"/>
            <a:endParaRPr lang="es-AR" sz="2800" b="1" dirty="0">
              <a:latin typeface="Arial Rounded MT Bold" pitchFamily="34" charset="0"/>
            </a:endParaRPr>
          </a:p>
          <a:p>
            <a:pPr algn="just"/>
            <a:r>
              <a:rPr lang="es-AR" sz="2400" b="1" dirty="0">
                <a:latin typeface="Arial Rounded MT Bold" pitchFamily="34" charset="0"/>
              </a:rPr>
              <a:t>Así, los </a:t>
            </a:r>
            <a:r>
              <a:rPr lang="es-AR" sz="2400" b="1" dirty="0" smtClean="0">
                <a:latin typeface="Arial Rounded MT Bold" pitchFamily="34" charset="0"/>
              </a:rPr>
              <a:t>lípidos….</a:t>
            </a:r>
            <a:endParaRPr lang="es-AR" sz="2400" b="1" dirty="0">
              <a:latin typeface="Arial Rounded MT Bold" pitchFamily="34" charset="0"/>
            </a:endParaRPr>
          </a:p>
          <a:p>
            <a:pPr algn="just"/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- Son oxidados para obtener energía.</a:t>
            </a:r>
          </a:p>
          <a:p>
            <a:pPr algn="just"/>
            <a:r>
              <a:rPr lang="es-AR" sz="2400" b="1" dirty="0">
                <a:solidFill>
                  <a:srgbClr val="00B050"/>
                </a:solidFill>
                <a:latin typeface="Arial Rounded MT Bold" pitchFamily="34" charset="0"/>
              </a:rPr>
              <a:t>- Utilizados para la síntesis de constituyentes de los tejidos.</a:t>
            </a:r>
          </a:p>
          <a:p>
            <a:pPr algn="just"/>
            <a:r>
              <a:rPr lang="es-AR" sz="2400" b="1" dirty="0">
                <a:solidFill>
                  <a:srgbClr val="E46C0A"/>
                </a:solidFill>
                <a:latin typeface="Arial Rounded MT Bold" pitchFamily="34" charset="0"/>
              </a:rPr>
              <a:t>- Almacenados como sustancia de reserva en el tejido adiposo.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0" y="214313"/>
            <a:ext cx="9144000" cy="83026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METABOLISMO  LIPÍDICO</a:t>
            </a:r>
          </a:p>
          <a:p>
            <a:pPr algn="ctr">
              <a:defRPr/>
            </a:pP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QUILOMICRON </a:t>
            </a:r>
            <a:br>
              <a:rPr lang="es-ES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s-ES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Estructura</a:t>
            </a:r>
          </a:p>
        </p:txBody>
      </p:sp>
      <p:grpSp>
        <p:nvGrpSpPr>
          <p:cNvPr id="28675" name="Group 3"/>
          <p:cNvGrpSpPr>
            <a:grpSpLocks/>
          </p:cNvGrpSpPr>
          <p:nvPr/>
        </p:nvGrpSpPr>
        <p:grpSpPr bwMode="auto">
          <a:xfrm>
            <a:off x="395288" y="1481138"/>
            <a:ext cx="5462587" cy="5187950"/>
            <a:chOff x="1066" y="896"/>
            <a:chExt cx="3441" cy="3268"/>
          </a:xfrm>
        </p:grpSpPr>
        <p:pic>
          <p:nvPicPr>
            <p:cNvPr id="28677" name="Picture 4"/>
            <p:cNvPicPr>
              <a:picLocks noChangeAspect="1" noChangeArrowheads="1"/>
            </p:cNvPicPr>
            <p:nvPr/>
          </p:nvPicPr>
          <p:blipFill>
            <a:blip r:embed="rId2">
              <a:lum bright="-30000" contrast="36000"/>
            </a:blip>
            <a:srcRect/>
            <a:stretch>
              <a:fillRect/>
            </a:stretch>
          </p:blipFill>
          <p:spPr bwMode="auto">
            <a:xfrm>
              <a:off x="1292" y="896"/>
              <a:ext cx="2854" cy="3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78" name="Text Box 5"/>
            <p:cNvSpPr txBox="1">
              <a:spLocks noChangeArrowheads="1"/>
            </p:cNvSpPr>
            <p:nvPr/>
          </p:nvSpPr>
          <p:spPr bwMode="auto">
            <a:xfrm>
              <a:off x="3198" y="953"/>
              <a:ext cx="1309" cy="2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Apolipoproteínas</a:t>
              </a:r>
            </a:p>
          </p:txBody>
        </p:sp>
        <p:sp>
          <p:nvSpPr>
            <p:cNvPr id="28679" name="Text Box 6"/>
            <p:cNvSpPr txBox="1">
              <a:spLocks noChangeArrowheads="1"/>
            </p:cNvSpPr>
            <p:nvPr/>
          </p:nvSpPr>
          <p:spPr bwMode="auto">
            <a:xfrm>
              <a:off x="3288" y="3566"/>
              <a:ext cx="907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Fosfolípidos</a:t>
              </a:r>
            </a:p>
          </p:txBody>
        </p:sp>
        <p:sp>
          <p:nvSpPr>
            <p:cNvPr id="28680" name="Text Box 7"/>
            <p:cNvSpPr txBox="1">
              <a:spLocks noChangeArrowheads="1"/>
            </p:cNvSpPr>
            <p:nvPr/>
          </p:nvSpPr>
          <p:spPr bwMode="auto">
            <a:xfrm>
              <a:off x="2608" y="3829"/>
              <a:ext cx="1633" cy="3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55000"/>
                </a:lnSpc>
                <a:spcBef>
                  <a:spcPct val="50000"/>
                </a:spcBef>
              </a:pPr>
              <a:r>
                <a:rPr lang="es-ES" b="1"/>
                <a:t>Triglicéridos y</a:t>
              </a:r>
            </a:p>
            <a:p>
              <a:pPr>
                <a:lnSpc>
                  <a:spcPct val="55000"/>
                </a:lnSpc>
                <a:spcBef>
                  <a:spcPct val="50000"/>
                </a:spcBef>
              </a:pPr>
              <a:r>
                <a:rPr lang="es-ES" b="1"/>
                <a:t>Esteres de colesterol</a:t>
              </a:r>
            </a:p>
          </p:txBody>
        </p:sp>
        <p:sp>
          <p:nvSpPr>
            <p:cNvPr id="28681" name="Text Box 8"/>
            <p:cNvSpPr txBox="1">
              <a:spLocks noChangeArrowheads="1"/>
            </p:cNvSpPr>
            <p:nvPr/>
          </p:nvSpPr>
          <p:spPr bwMode="auto">
            <a:xfrm>
              <a:off x="1066" y="3612"/>
              <a:ext cx="907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/>
                <a:t>Colesterol</a:t>
              </a:r>
            </a:p>
          </p:txBody>
        </p:sp>
      </p:grpSp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5292725" y="2852738"/>
            <a:ext cx="3635375" cy="155257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b="1">
                <a:solidFill>
                  <a:schemeClr val="bg1"/>
                </a:solidFill>
              </a:rPr>
              <a:t>LOS QUILOMICRONES TRANSPORTAN TRIGLICERIDOS DE ORIGEN EXOGENO</a:t>
            </a:r>
            <a:endParaRPr lang="es-E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29701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9699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400" b="1"/>
              <a:t>Grasas ingeridas </a:t>
            </a:r>
          </a:p>
          <a:p>
            <a:r>
              <a:rPr lang="es-ES_tradnl" sz="1400" b="1"/>
              <a:t>con la dieta</a:t>
            </a:r>
            <a:endParaRPr lang="es-AR" sz="1400" b="1"/>
          </a:p>
        </p:txBody>
      </p:sp>
      <p:sp>
        <p:nvSpPr>
          <p:cNvPr id="40" name="39 Elipse"/>
          <p:cNvSpPr/>
          <p:nvPr/>
        </p:nvSpPr>
        <p:spPr>
          <a:xfrm>
            <a:off x="4643438" y="142875"/>
            <a:ext cx="4214812" cy="47148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>
              <a:defRPr/>
            </a:pPr>
            <a:r>
              <a:rPr lang="es-A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LIPOPROTEINAS</a:t>
            </a:r>
            <a:endParaRPr lang="es-E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628775"/>
            <a:ext cx="8964613" cy="4752975"/>
          </a:xfrm>
          <a:solidFill>
            <a:srgbClr val="EAEAEA"/>
          </a:solidFill>
          <a:ln>
            <a:solidFill>
              <a:srgbClr val="3333CC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s-AR" sz="2800" b="1" smtClean="0"/>
              <a:t>Son complejos formados por proteínas y lípidos cuya función es la de </a:t>
            </a:r>
            <a:r>
              <a:rPr lang="es-AR" sz="2800" b="1" smtClean="0">
                <a:solidFill>
                  <a:srgbClr val="C00000"/>
                </a:solidFill>
              </a:rPr>
              <a:t>transportar en el plasma: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s-AR" sz="2800" b="1" smtClean="0">
                <a:solidFill>
                  <a:srgbClr val="C00000"/>
                </a:solidFill>
              </a:rPr>
              <a:t>			</a:t>
            </a:r>
            <a:r>
              <a:rPr lang="es-AR" sz="2800" b="1" smtClean="0"/>
              <a:t>lípidos y vitaminas liposolubles</a:t>
            </a:r>
          </a:p>
          <a:p>
            <a:pPr>
              <a:lnSpc>
                <a:spcPct val="80000"/>
              </a:lnSpc>
            </a:pPr>
            <a:endParaRPr lang="es-AR" sz="2800" b="1" smtClean="0"/>
          </a:p>
          <a:p>
            <a:pPr>
              <a:lnSpc>
                <a:spcPct val="80000"/>
              </a:lnSpc>
            </a:pPr>
            <a:r>
              <a:rPr lang="es-AR" sz="2800" b="1" smtClean="0"/>
              <a:t>Son partículas globulares similares a micelas que presentan un núcleo no polar</a:t>
            </a:r>
          </a:p>
          <a:p>
            <a:pPr>
              <a:lnSpc>
                <a:spcPct val="80000"/>
              </a:lnSpc>
            </a:pPr>
            <a:endParaRPr lang="es-AR" sz="2800" b="1" smtClean="0"/>
          </a:p>
          <a:p>
            <a:pPr>
              <a:lnSpc>
                <a:spcPct val="80000"/>
              </a:lnSpc>
            </a:pPr>
            <a:r>
              <a:rPr lang="es-AR" sz="2800" b="1" smtClean="0"/>
              <a:t>En el núcleo se encuentran TG y Esteres de Colesterol</a:t>
            </a:r>
          </a:p>
          <a:p>
            <a:pPr>
              <a:lnSpc>
                <a:spcPct val="80000"/>
              </a:lnSpc>
            </a:pPr>
            <a:endParaRPr lang="es-AR" sz="2800" b="1" smtClean="0"/>
          </a:p>
          <a:p>
            <a:pPr>
              <a:lnSpc>
                <a:spcPct val="80000"/>
              </a:lnSpc>
            </a:pPr>
            <a:r>
              <a:rPr lang="es-AR" sz="2800" b="1" smtClean="0"/>
              <a:t>En la capa externa: proteínas, fosfolípidos y colesterol libre.</a:t>
            </a:r>
            <a:endParaRPr lang="es-ES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5"/>
          <p:cNvSpPr txBox="1">
            <a:spLocks noChangeArrowheads="1"/>
          </p:cNvSpPr>
          <p:nvPr/>
        </p:nvSpPr>
        <p:spPr bwMode="auto">
          <a:xfrm>
            <a:off x="217488" y="115888"/>
            <a:ext cx="8675687" cy="75882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5000"/>
              </a:lnSpc>
              <a:spcBef>
                <a:spcPct val="50000"/>
              </a:spcBef>
            </a:pPr>
            <a:r>
              <a:rPr lang="es-ES_tradnl" sz="3200" b="1"/>
              <a:t>Componentes de una LIPOPROTEINA</a:t>
            </a:r>
          </a:p>
        </p:txBody>
      </p:sp>
      <p:grpSp>
        <p:nvGrpSpPr>
          <p:cNvPr id="31747" name="Group 11"/>
          <p:cNvGrpSpPr>
            <a:grpSpLocks/>
          </p:cNvGrpSpPr>
          <p:nvPr/>
        </p:nvGrpSpPr>
        <p:grpSpPr bwMode="auto">
          <a:xfrm>
            <a:off x="1258888" y="1246188"/>
            <a:ext cx="6913562" cy="5567362"/>
            <a:chOff x="793" y="663"/>
            <a:chExt cx="4355" cy="3507"/>
          </a:xfrm>
        </p:grpSpPr>
        <p:pic>
          <p:nvPicPr>
            <p:cNvPr id="31748" name="Picture 4"/>
            <p:cNvPicPr>
              <a:picLocks noChangeAspect="1" noChangeArrowheads="1"/>
            </p:cNvPicPr>
            <p:nvPr/>
          </p:nvPicPr>
          <p:blipFill>
            <a:blip r:embed="rId2">
              <a:lum bright="-24000" contrast="42000"/>
            </a:blip>
            <a:srcRect/>
            <a:stretch>
              <a:fillRect/>
            </a:stretch>
          </p:blipFill>
          <p:spPr bwMode="auto">
            <a:xfrm>
              <a:off x="839" y="707"/>
              <a:ext cx="4309" cy="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49" name="Text Box 7" descr="25%"/>
            <p:cNvSpPr txBox="1">
              <a:spLocks noChangeArrowheads="1"/>
            </p:cNvSpPr>
            <p:nvPr/>
          </p:nvSpPr>
          <p:spPr bwMode="auto">
            <a:xfrm>
              <a:off x="793" y="1056"/>
              <a:ext cx="998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Proteína</a:t>
              </a:r>
            </a:p>
          </p:txBody>
        </p:sp>
        <p:sp>
          <p:nvSpPr>
            <p:cNvPr id="31750" name="Text Box 8" descr="25%"/>
            <p:cNvSpPr txBox="1">
              <a:spLocks noChangeArrowheads="1"/>
            </p:cNvSpPr>
            <p:nvPr/>
          </p:nvSpPr>
          <p:spPr bwMode="auto">
            <a:xfrm>
              <a:off x="1882" y="663"/>
              <a:ext cx="1134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/>
                <a:t>Fosfolípidos</a:t>
              </a:r>
            </a:p>
          </p:txBody>
        </p:sp>
        <p:sp>
          <p:nvSpPr>
            <p:cNvPr id="31751" name="Text Box 9" descr="25%"/>
            <p:cNvSpPr txBox="1">
              <a:spLocks noChangeArrowheads="1"/>
            </p:cNvSpPr>
            <p:nvPr/>
          </p:nvSpPr>
          <p:spPr bwMode="auto">
            <a:xfrm>
              <a:off x="3334" y="709"/>
              <a:ext cx="998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/>
                <a:t>Colesterol</a:t>
              </a:r>
            </a:p>
          </p:txBody>
        </p:sp>
        <p:sp>
          <p:nvSpPr>
            <p:cNvPr id="31752" name="Text Box 10"/>
            <p:cNvSpPr txBox="1">
              <a:spLocks noChangeArrowheads="1"/>
            </p:cNvSpPr>
            <p:nvPr/>
          </p:nvSpPr>
          <p:spPr bwMode="auto">
            <a:xfrm>
              <a:off x="2160" y="2398"/>
              <a:ext cx="1860" cy="79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es-ES_tradnl" b="1"/>
                <a:t>Esteres de Colesterol y Triacilglicéridos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_tradnl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 smtClean="0"/>
          </a:p>
        </p:txBody>
      </p:sp>
      <p:pic>
        <p:nvPicPr>
          <p:cNvPr id="32772" name="Picture 4" descr="2figura0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620713"/>
            <a:ext cx="7993062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3851275" y="1484313"/>
            <a:ext cx="1584325" cy="865187"/>
          </a:xfrm>
          <a:prstGeom prst="rect">
            <a:avLst/>
          </a:prstGeom>
          <a:solidFill>
            <a:srgbClr val="F1A1C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Rectangle 7"/>
          <p:cNvSpPr>
            <a:spLocks noChangeArrowheads="1"/>
          </p:cNvSpPr>
          <p:nvPr/>
        </p:nvSpPr>
        <p:spPr bwMode="auto">
          <a:xfrm>
            <a:off x="6948488" y="1557338"/>
            <a:ext cx="1511300" cy="5762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57188" y="428625"/>
          <a:ext cx="8143932" cy="6143665"/>
        </p:xfrm>
        <a:graphic>
          <a:graphicData uri="http://schemas.openxmlformats.org/drawingml/2006/table">
            <a:tbl>
              <a:tblPr/>
              <a:tblGrid>
                <a:gridCol w="2035983"/>
                <a:gridCol w="2035983"/>
                <a:gridCol w="2035983"/>
                <a:gridCol w="2035983"/>
              </a:tblGrid>
              <a:tr h="71338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Lipoproteína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Densidad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Lípidos principales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err="1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Apoproteínas</a:t>
                      </a: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principales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4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QM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Quilomicrones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&lt; 0,94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TG exógenos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B-48, A-1, IV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VLDL     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Lipoproteínas de muy baja densidad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TG endógenos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B-100, E, C-I, CII, CIII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IDL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Lipoproteínas de densidad intermedia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TG 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Colesterol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Esterificado (CE)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B-100, 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1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LDL                                     Lipoproteínas de baja densidad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1,063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CE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1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HDL                                     Lipoproteínas de alta densidad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Fosfolípidos</a:t>
                      </a: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CE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A-I, II; CII, D y E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831" name="4 CuadroTexto"/>
          <p:cNvSpPr txBox="1">
            <a:spLocks noChangeArrowheads="1"/>
          </p:cNvSpPr>
          <p:nvPr/>
        </p:nvSpPr>
        <p:spPr bwMode="auto">
          <a:xfrm>
            <a:off x="0" y="0"/>
            <a:ext cx="9191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sz="2400" b="1">
                <a:solidFill>
                  <a:srgbClr val="C00000"/>
                </a:solidFill>
              </a:rPr>
              <a:t>Propiedades y composición de las Lipoproteínas plasmáticas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57188" y="428625"/>
          <a:ext cx="8643997" cy="6248557"/>
        </p:xfrm>
        <a:graphic>
          <a:graphicData uri="http://schemas.openxmlformats.org/drawingml/2006/table">
            <a:tbl>
              <a:tblPr/>
              <a:tblGrid>
                <a:gridCol w="1708596"/>
                <a:gridCol w="2727405"/>
                <a:gridCol w="4207996"/>
              </a:tblGrid>
              <a:tr h="501038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400" b="1" dirty="0" smtClean="0">
                          <a:solidFill>
                            <a:srgbClr val="FF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Origen y funciones </a:t>
                      </a:r>
                      <a:r>
                        <a:rPr lang="es-AR" sz="2400" b="1" dirty="0">
                          <a:solidFill>
                            <a:srgbClr val="FF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de las lipoproteínas</a:t>
                      </a:r>
                      <a:endParaRPr lang="en-US" sz="2400" dirty="0">
                        <a:solidFill>
                          <a:srgbClr val="FF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7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Tipo</a:t>
                      </a:r>
                      <a:endParaRPr lang="en-US" sz="20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Origen	</a:t>
                      </a:r>
                      <a:endParaRPr lang="en-US" sz="20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Función </a:t>
                      </a:r>
                      <a:r>
                        <a:rPr lang="es-AR" sz="2000" b="1" dirty="0" smtClean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principal</a:t>
                      </a:r>
                      <a:endParaRPr lang="en-US" sz="20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0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QM</a:t>
                      </a: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Intestino</a:t>
                      </a: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Transporte de triglicéridos  de la dieta.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Residuos de </a:t>
                      </a:r>
                      <a:r>
                        <a:rPr lang="es-AR" sz="20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QM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  Plasma</a:t>
                      </a: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Liberación de lípidos de la alimentación en el hígado.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VLDL</a:t>
                      </a: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Hígado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Transporte de los triglicéridos desde el hígado a otros tejidos.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IDL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  Plasma</a:t>
                      </a: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Primer producto formado por el catabolismo de las VLDL.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LDL  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Plasma   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Producto final del catabolismo de las VLDL ricas en colesterol esterificado.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HDL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Hígado, intestino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Eliminación del exceso de colesterol de tejidos y </a:t>
                      </a:r>
                      <a:r>
                        <a:rPr lang="es-AR" sz="2000" b="1" dirty="0" smtClean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LP.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755650" y="1052513"/>
            <a:ext cx="7920038" cy="5472112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b="1" u="sng"/>
              <a:t>SON COMPONENTES PROTEICOS </a:t>
            </a:r>
          </a:p>
          <a:p>
            <a:pPr algn="ctr"/>
            <a:r>
              <a:rPr lang="es-AR" b="1" u="sng"/>
              <a:t>DE LAS LIPOPROTEINAS</a:t>
            </a:r>
          </a:p>
          <a:p>
            <a:pPr algn="ctr"/>
            <a:endParaRPr lang="es-ES_tradnl" b="1" u="sng"/>
          </a:p>
          <a:p>
            <a:pPr algn="ctr"/>
            <a:r>
              <a:rPr lang="es-ES_tradnl" b="1"/>
              <a:t>FUNCIONES GENERALES</a:t>
            </a:r>
            <a:endParaRPr lang="es-AR" b="1"/>
          </a:p>
          <a:p>
            <a:pPr algn="ctr"/>
            <a:endParaRPr lang="es-AR"/>
          </a:p>
          <a:p>
            <a:pPr algn="ctr"/>
            <a:r>
              <a:rPr lang="es-AR" b="1"/>
              <a:t>1-  </a:t>
            </a:r>
            <a:r>
              <a:rPr lang="es-AR" b="1" u="sng"/>
              <a:t>ACTIVAN ENZIMAS</a:t>
            </a:r>
            <a:r>
              <a:rPr lang="es-AR" b="1"/>
              <a:t> </a:t>
            </a:r>
          </a:p>
          <a:p>
            <a:pPr algn="ctr"/>
            <a:r>
              <a:rPr lang="es-AR" b="1"/>
              <a:t>CLAVES DEL METABOLISMO DE LAS LIPOPROTEINAS</a:t>
            </a:r>
          </a:p>
          <a:p>
            <a:pPr algn="ctr"/>
            <a:endParaRPr lang="es-AR" b="1"/>
          </a:p>
          <a:p>
            <a:pPr algn="ctr"/>
            <a:r>
              <a:rPr lang="es-AR" b="1"/>
              <a:t>2)- SE </a:t>
            </a:r>
            <a:r>
              <a:rPr lang="es-AR" b="1" u="sng"/>
              <a:t>UNEN A RECEPTORES</a:t>
            </a:r>
            <a:r>
              <a:rPr lang="es-AR" b="1"/>
              <a:t> DE LA SUPERFICIE CELULAR</a:t>
            </a:r>
          </a:p>
          <a:p>
            <a:pPr algn="ctr"/>
            <a:r>
              <a:rPr lang="es-AR" b="1"/>
              <a:t>E INTERNALIZARSE (INGRESAR A LA CELULA)</a:t>
            </a:r>
          </a:p>
          <a:p>
            <a:pPr algn="ctr"/>
            <a:endParaRPr lang="es-AR" b="1"/>
          </a:p>
          <a:p>
            <a:pPr algn="ctr"/>
            <a:r>
              <a:rPr lang="es-AR" b="1"/>
              <a:t>3)- APOPROTEINAS </a:t>
            </a:r>
            <a:r>
              <a:rPr lang="es-AR" b="1" u="sng"/>
              <a:t>ESTRUCTURALES</a:t>
            </a:r>
          </a:p>
          <a:p>
            <a:pPr algn="ctr"/>
            <a:endParaRPr lang="es-AR"/>
          </a:p>
          <a:p>
            <a:pPr algn="ctr"/>
            <a:r>
              <a:rPr lang="es-AR">
                <a:solidFill>
                  <a:schemeClr val="accent2"/>
                </a:solidFill>
              </a:rPr>
              <a:t>LAS APOPROTEINAS SON INTERCAMBIABLES ENTRE </a:t>
            </a:r>
          </a:p>
          <a:p>
            <a:pPr algn="ctr"/>
            <a:r>
              <a:rPr lang="es-AR">
                <a:solidFill>
                  <a:schemeClr val="accent2"/>
                </a:solidFill>
              </a:rPr>
              <a:t>TODAS LAS LIPOPROTEINAS </a:t>
            </a:r>
          </a:p>
          <a:p>
            <a:pPr algn="ctr"/>
            <a:r>
              <a:rPr lang="es-AR">
                <a:solidFill>
                  <a:schemeClr val="accent2"/>
                </a:solidFill>
              </a:rPr>
              <a:t>EXCEPTO B48 Y B100</a:t>
            </a:r>
            <a:endParaRPr lang="es-ES" u="sng">
              <a:solidFill>
                <a:schemeClr val="accent2"/>
              </a:solidFill>
            </a:endParaRP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609600"/>
          </a:xfrm>
          <a:solidFill>
            <a:srgbClr val="00CCFF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s-E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Apolipoproteínas</a:t>
            </a:r>
            <a:endParaRPr lang="es-E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36 Imagen" descr="trigliceridos.jpg"/>
          <p:cNvPicPr>
            <a:picLocks noChangeAspect="1"/>
          </p:cNvPicPr>
          <p:nvPr/>
        </p:nvPicPr>
        <p:blipFill>
          <a:blip r:embed="rId2"/>
          <a:srcRect t="14458"/>
          <a:stretch>
            <a:fillRect/>
          </a:stretch>
        </p:blipFill>
        <p:spPr bwMode="auto">
          <a:xfrm>
            <a:off x="1000125" y="1714500"/>
            <a:ext cx="71437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ángulo 4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es-ES" sz="2800" b="1" smtClean="0">
                <a:latin typeface="Arial" charset="0"/>
                <a:cs typeface="Arial" charset="0"/>
              </a:rPr>
              <a:t>Acción de </a:t>
            </a:r>
            <a:r>
              <a:rPr lang="es-ES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la </a:t>
            </a:r>
            <a:r>
              <a:rPr lang="es-ES" sz="2800" b="1" i="1" smtClean="0">
                <a:solidFill>
                  <a:srgbClr val="C00000"/>
                </a:solidFill>
                <a:latin typeface="Arial" charset="0"/>
                <a:cs typeface="Arial" charset="0"/>
              </a:rPr>
              <a:t>Lipoprotein lipasa (LPL) y </a:t>
            </a:r>
            <a:br>
              <a:rPr lang="es-ES" sz="2800" b="1" i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s-ES" sz="2800" b="1" i="1" smtClean="0">
                <a:solidFill>
                  <a:srgbClr val="C00000"/>
                </a:solidFill>
                <a:latin typeface="Arial" charset="0"/>
                <a:cs typeface="Arial" charset="0"/>
              </a:rPr>
              <a:t>Lipasa hepatica (LH)</a:t>
            </a:r>
          </a:p>
        </p:txBody>
      </p:sp>
      <p:sp>
        <p:nvSpPr>
          <p:cNvPr id="36868" name="Cuadro de texto 5"/>
          <p:cNvSpPr txBox="1">
            <a:spLocks noChangeArrowheads="1"/>
          </p:cNvSpPr>
          <p:nvPr/>
        </p:nvSpPr>
        <p:spPr bwMode="auto">
          <a:xfrm>
            <a:off x="1258888" y="2924175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36869" name="Línea 73"/>
          <p:cNvSpPr>
            <a:spLocks noChangeShapeType="1"/>
          </p:cNvSpPr>
          <p:nvPr/>
        </p:nvSpPr>
        <p:spPr bwMode="auto">
          <a:xfrm>
            <a:off x="5581650" y="5214938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6870" name="Cuadro de texto 74"/>
          <p:cNvSpPr txBox="1">
            <a:spLocks noChangeArrowheads="1"/>
          </p:cNvSpPr>
          <p:nvPr/>
        </p:nvSpPr>
        <p:spPr bwMode="auto">
          <a:xfrm>
            <a:off x="5000625" y="5803900"/>
            <a:ext cx="1223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FF0000"/>
                </a:solidFill>
                <a:latin typeface="Times New Roman" pitchFamily="18" charset="0"/>
              </a:rPr>
              <a:t>HIGADO</a:t>
            </a:r>
          </a:p>
        </p:txBody>
      </p:sp>
      <p:sp>
        <p:nvSpPr>
          <p:cNvPr id="36871" name="Cuadro de texto 75"/>
          <p:cNvSpPr txBox="1">
            <a:spLocks noChangeArrowheads="1"/>
          </p:cNvSpPr>
          <p:nvPr/>
        </p:nvSpPr>
        <p:spPr bwMode="auto">
          <a:xfrm>
            <a:off x="6584950" y="5870575"/>
            <a:ext cx="16557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00B050"/>
                </a:solidFill>
                <a:latin typeface="Times New Roman" pitchFamily="18" charset="0"/>
              </a:rPr>
              <a:t>T.ADIPOSO, MUSCULAR, MAMARIO</a:t>
            </a:r>
          </a:p>
        </p:txBody>
      </p:sp>
      <p:sp>
        <p:nvSpPr>
          <p:cNvPr id="36872" name="Línea 76"/>
          <p:cNvSpPr>
            <a:spLocks noChangeShapeType="1"/>
          </p:cNvSpPr>
          <p:nvPr/>
        </p:nvSpPr>
        <p:spPr bwMode="auto">
          <a:xfrm>
            <a:off x="7286625" y="535305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6873" name="35 CuadroTexto"/>
          <p:cNvSpPr txBox="1">
            <a:spLocks noChangeArrowheads="1"/>
          </p:cNvSpPr>
          <p:nvPr/>
        </p:nvSpPr>
        <p:spPr bwMode="auto">
          <a:xfrm>
            <a:off x="3943350" y="2714625"/>
            <a:ext cx="14144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i="1">
                <a:solidFill>
                  <a:srgbClr val="FF0000"/>
                </a:solidFill>
              </a:rPr>
              <a:t>LPL ó LH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ángulo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38" y="500063"/>
            <a:ext cx="7772400" cy="142875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 sz="3200" b="1" smtClean="0">
                <a:latin typeface="Arial" charset="0"/>
                <a:cs typeface="Arial" charset="0"/>
              </a:rPr>
              <a:t>Acción de</a:t>
            </a:r>
            <a:br>
              <a:rPr lang="es-AR" sz="3200" b="1" smtClean="0">
                <a:latin typeface="Arial" charset="0"/>
                <a:cs typeface="Arial" charset="0"/>
              </a:rPr>
            </a:br>
            <a:r>
              <a:rPr lang="es-AR" sz="3200" b="1" smtClean="0">
                <a:latin typeface="Arial" charset="0"/>
                <a:cs typeface="Arial" charset="0"/>
              </a:rPr>
              <a:t> </a:t>
            </a:r>
            <a:r>
              <a:rPr lang="es-AR" sz="3200" b="1" i="1" smtClean="0">
                <a:solidFill>
                  <a:srgbClr val="C00000"/>
                </a:solidFill>
                <a:latin typeface="Arial" charset="0"/>
                <a:cs typeface="Arial" charset="0"/>
              </a:rPr>
              <a:t>Lecitin Colesterol Acil Transferasa (LCAT) </a:t>
            </a:r>
            <a:r>
              <a:rPr lang="es-AR" sz="3200" b="1" smtClean="0">
                <a:solidFill>
                  <a:srgbClr val="0000CC"/>
                </a:solidFill>
                <a:latin typeface="Arial" charset="0"/>
                <a:cs typeface="Arial" charset="0"/>
              </a:rPr>
              <a:t>en HDL</a:t>
            </a:r>
            <a:endParaRPr lang="es-ES" sz="3200" b="1" smtClean="0">
              <a:solidFill>
                <a:srgbClr val="0000CC"/>
              </a:solidFill>
              <a:latin typeface="Arial" charset="0"/>
              <a:cs typeface="Arial" charset="0"/>
            </a:endParaRPr>
          </a:p>
        </p:txBody>
      </p:sp>
      <p:pic>
        <p:nvPicPr>
          <p:cNvPr id="37891" name="Imagen 4" descr="LCAT"/>
          <p:cNvPicPr>
            <a:picLocks noChangeAspect="1" noChangeArrowheads="1"/>
          </p:cNvPicPr>
          <p:nvPr/>
        </p:nvPicPr>
        <p:blipFill>
          <a:blip r:embed="rId2">
            <a:lum bright="-18000" contrast="18000"/>
          </a:blip>
          <a:srcRect/>
          <a:stretch>
            <a:fillRect/>
          </a:stretch>
        </p:blipFill>
        <p:spPr bwMode="auto">
          <a:xfrm>
            <a:off x="1331913" y="2133600"/>
            <a:ext cx="6264275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892" name="Grupo 10"/>
          <p:cNvGrpSpPr>
            <a:grpSpLocks/>
          </p:cNvGrpSpPr>
          <p:nvPr/>
        </p:nvGrpSpPr>
        <p:grpSpPr bwMode="auto">
          <a:xfrm>
            <a:off x="2124075" y="3214688"/>
            <a:ext cx="7019925" cy="2838450"/>
            <a:chOff x="1338" y="2024"/>
            <a:chExt cx="4422" cy="1788"/>
          </a:xfrm>
        </p:grpSpPr>
        <p:sp>
          <p:nvSpPr>
            <p:cNvPr id="37894" name="Cuadro de texto 5"/>
            <p:cNvSpPr txBox="1">
              <a:spLocks noChangeArrowheads="1"/>
            </p:cNvSpPr>
            <p:nvPr/>
          </p:nvSpPr>
          <p:spPr bwMode="auto">
            <a:xfrm>
              <a:off x="1837" y="2024"/>
              <a:ext cx="1043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/>
                <a:t>Colesterol</a:t>
              </a:r>
              <a:endParaRPr lang="es-ES"/>
            </a:p>
          </p:txBody>
        </p:sp>
        <p:sp>
          <p:nvSpPr>
            <p:cNvPr id="37895" name="Cuadro de texto 6"/>
            <p:cNvSpPr txBox="1">
              <a:spLocks noChangeArrowheads="1"/>
            </p:cNvSpPr>
            <p:nvPr/>
          </p:nvSpPr>
          <p:spPr bwMode="auto">
            <a:xfrm>
              <a:off x="1338" y="3294"/>
              <a:ext cx="1043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/>
                <a:t>Ester de Colesterol</a:t>
              </a:r>
              <a:endParaRPr lang="es-ES"/>
            </a:p>
          </p:txBody>
        </p:sp>
        <p:sp>
          <p:nvSpPr>
            <p:cNvPr id="37896" name="Cuadro de texto 7"/>
            <p:cNvSpPr txBox="1">
              <a:spLocks noChangeArrowheads="1"/>
            </p:cNvSpPr>
            <p:nvPr/>
          </p:nvSpPr>
          <p:spPr bwMode="auto">
            <a:xfrm>
              <a:off x="2822" y="2294"/>
              <a:ext cx="1633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 i="1">
                  <a:solidFill>
                    <a:srgbClr val="C00000"/>
                  </a:solidFill>
                </a:rPr>
                <a:t>Lecitin colesterol Acil Transferasa (LCAT)</a:t>
              </a:r>
              <a:endParaRPr lang="es-ES" i="1">
                <a:solidFill>
                  <a:srgbClr val="C00000"/>
                </a:solidFill>
              </a:endParaRPr>
            </a:p>
          </p:txBody>
        </p:sp>
        <p:sp>
          <p:nvSpPr>
            <p:cNvPr id="37897" name="Cuadro de texto 8"/>
            <p:cNvSpPr txBox="1">
              <a:spLocks noChangeArrowheads="1"/>
            </p:cNvSpPr>
            <p:nvPr/>
          </p:nvSpPr>
          <p:spPr bwMode="auto">
            <a:xfrm>
              <a:off x="3825" y="2024"/>
              <a:ext cx="1935" cy="2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/>
                <a:t>Fosfatidilcolina (lecitina)</a:t>
              </a:r>
              <a:endParaRPr lang="es-ES"/>
            </a:p>
          </p:txBody>
        </p:sp>
        <p:sp>
          <p:nvSpPr>
            <p:cNvPr id="37898" name="Cuadro de texto 9"/>
            <p:cNvSpPr txBox="1">
              <a:spLocks noChangeArrowheads="1"/>
            </p:cNvSpPr>
            <p:nvPr/>
          </p:nvSpPr>
          <p:spPr bwMode="auto">
            <a:xfrm>
              <a:off x="3195" y="3330"/>
              <a:ext cx="1572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/>
                <a:t>Lisofosfatidilcolina</a:t>
              </a:r>
              <a:endParaRPr lang="es-ES"/>
            </a:p>
          </p:txBody>
        </p:sp>
      </p:grpSp>
      <p:sp>
        <p:nvSpPr>
          <p:cNvPr id="37893" name="9 CuadroTexto"/>
          <p:cNvSpPr txBox="1">
            <a:spLocks noChangeArrowheads="1"/>
          </p:cNvSpPr>
          <p:nvPr/>
        </p:nvSpPr>
        <p:spPr bwMode="auto">
          <a:xfrm>
            <a:off x="928688" y="6286500"/>
            <a:ext cx="7710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¿cómo se sintetizan los ésteres de Colesterol en las Lipoproteínas?</a:t>
            </a:r>
            <a:endParaRPr lang="es-AR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7777" y="928670"/>
            <a:ext cx="8916223" cy="7725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smtClean="0"/>
              <a:t>Los</a:t>
            </a:r>
            <a:r>
              <a:rPr lang="es-ES_tradnl" sz="2400" b="1" dirty="0" smtClean="0">
                <a:solidFill>
                  <a:srgbClr val="0000CC"/>
                </a:solidFill>
              </a:rPr>
              <a:t> VERTEBRADOS</a:t>
            </a:r>
          </a:p>
          <a:p>
            <a:r>
              <a:rPr lang="es-ES_tradnl" sz="2400" b="1" dirty="0" smtClean="0"/>
              <a:t>- obtiene grasas de la dieta</a:t>
            </a:r>
          </a:p>
          <a:p>
            <a:r>
              <a:rPr lang="es-ES_tradnl" sz="2400" b="1" dirty="0" smtClean="0"/>
              <a:t>- movilizan grasas almacenadas en tejidos especializados</a:t>
            </a:r>
          </a:p>
          <a:p>
            <a:r>
              <a:rPr lang="es-ES_tradnl" sz="2400" b="1" dirty="0" smtClean="0"/>
              <a:t>		(tejido adiposo en células llamadas </a:t>
            </a:r>
            <a:r>
              <a:rPr lang="es-ES_tradnl" sz="2400" b="1" dirty="0" err="1" smtClean="0"/>
              <a:t>adipocitos</a:t>
            </a:r>
            <a:r>
              <a:rPr lang="es-ES_tradnl" sz="2400" b="1" dirty="0" smtClean="0"/>
              <a:t>)</a:t>
            </a:r>
          </a:p>
          <a:p>
            <a:pPr algn="ctr"/>
            <a:r>
              <a:rPr lang="es-ES_tradnl" sz="2000" dirty="0" smtClean="0"/>
              <a:t>Ejemplo: los Triglicéridos almacenados son única fuente de </a:t>
            </a:r>
          </a:p>
          <a:p>
            <a:pPr algn="ctr"/>
            <a:r>
              <a:rPr lang="es-ES_tradnl" sz="2000" dirty="0" smtClean="0"/>
              <a:t>energía en </a:t>
            </a:r>
            <a:r>
              <a:rPr lang="es-ES_tradnl" sz="2000" dirty="0" err="1" smtClean="0"/>
              <a:t>hibernantes</a:t>
            </a:r>
            <a:r>
              <a:rPr lang="es-ES_tradnl" sz="2000" dirty="0" smtClean="0"/>
              <a:t> y aves migratorias</a:t>
            </a:r>
          </a:p>
          <a:p>
            <a:pPr>
              <a:buFontTx/>
              <a:buChar char="-"/>
            </a:pPr>
            <a:r>
              <a:rPr lang="es-ES_tradnl" sz="2400" b="1" dirty="0" smtClean="0"/>
              <a:t>en el hígado, convierten en grasas los glúcidos excedentes</a:t>
            </a:r>
          </a:p>
          <a:p>
            <a:r>
              <a:rPr lang="es-ES_tradnl" sz="2400" b="1" dirty="0" smtClean="0"/>
              <a:t>		de la dieta y los exportan a otros tejidos</a:t>
            </a:r>
          </a:p>
          <a:p>
            <a:endParaRPr lang="es-ES_tradnl" sz="2400" b="1" dirty="0" smtClean="0"/>
          </a:p>
          <a:p>
            <a:r>
              <a:rPr lang="es-ES_tradnl" sz="2400" b="1" dirty="0" smtClean="0"/>
              <a:t>Las </a:t>
            </a:r>
            <a:r>
              <a:rPr lang="es-ES_tradnl" sz="2400" b="1" dirty="0" smtClean="0">
                <a:solidFill>
                  <a:srgbClr val="009900"/>
                </a:solidFill>
              </a:rPr>
              <a:t>PLANTAS VASCULARES</a:t>
            </a:r>
          </a:p>
          <a:p>
            <a:r>
              <a:rPr lang="es-ES_tradnl" sz="2400" b="1" dirty="0" smtClean="0"/>
              <a:t>-movilizan las grasas almacenadas en las semillas, </a:t>
            </a:r>
          </a:p>
          <a:p>
            <a:r>
              <a:rPr lang="es-ES_tradnl" sz="2400" b="1" dirty="0" smtClean="0"/>
              <a:t>	durante la germinación</a:t>
            </a:r>
          </a:p>
          <a:p>
            <a:r>
              <a:rPr lang="es-ES_tradnl" sz="2400" b="1" dirty="0" smtClean="0"/>
              <a:t>-en general, no dependen de las grasas </a:t>
            </a:r>
          </a:p>
          <a:p>
            <a:r>
              <a:rPr lang="es-ES_tradnl" sz="2400" b="1" dirty="0" smtClean="0"/>
              <a:t>	para cubrir sus necesidades energéticas</a:t>
            </a:r>
          </a:p>
          <a:p>
            <a:endParaRPr lang="es-ES_tradnl" sz="2400" b="1" dirty="0" smtClean="0"/>
          </a:p>
          <a:p>
            <a:endParaRPr lang="es-ES_tradnl" sz="2400" b="1" dirty="0" smtClean="0"/>
          </a:p>
          <a:p>
            <a:endParaRPr lang="es-ES_tradnl" sz="2400" b="1" dirty="0" smtClean="0"/>
          </a:p>
          <a:p>
            <a:endParaRPr lang="es-ES_tradnl" sz="2400" b="1" dirty="0" smtClean="0"/>
          </a:p>
          <a:p>
            <a:endParaRPr lang="es-ES_tradnl" sz="2400" b="1" dirty="0" smtClean="0"/>
          </a:p>
          <a:p>
            <a:endParaRPr lang="es-ES_tradnl" sz="2400" b="1" dirty="0" smtClean="0"/>
          </a:p>
          <a:p>
            <a:r>
              <a:rPr lang="es-ES_tradnl" sz="2400" b="1" dirty="0" smtClean="0"/>
              <a:t>	 </a:t>
            </a:r>
            <a:endParaRPr lang="es-AR" sz="24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0" y="214313"/>
            <a:ext cx="9144000" cy="83026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METABOLISMO  LIPÍDICO</a:t>
            </a:r>
          </a:p>
          <a:p>
            <a:pPr algn="ctr">
              <a:defRPr/>
            </a:pP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60350"/>
            <a:ext cx="7343775" cy="1081088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Esterificación del colesterol </a:t>
            </a:r>
            <a:r>
              <a:rPr lang="es-ES" sz="2800" b="1" i="1" smtClean="0">
                <a:solidFill>
                  <a:srgbClr val="C00000"/>
                </a:solidFill>
                <a:latin typeface="Arial" charset="0"/>
                <a:cs typeface="Arial" charset="0"/>
              </a:rPr>
              <a:t>(ACAT)</a:t>
            </a:r>
            <a:r>
              <a:rPr lang="es-ES" sz="2800" b="1" smtClean="0">
                <a:solidFill>
                  <a:srgbClr val="0000CC"/>
                </a:solidFill>
                <a:latin typeface="Arial" charset="0"/>
                <a:cs typeface="Arial" charset="0"/>
              </a:rPr>
              <a:t> intracelular</a:t>
            </a:r>
            <a:r>
              <a:rPr lang="es-ES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endParaRPr lang="es-ES" sz="2800" b="1" i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08549" name="Imagen 5"/>
          <p:cNvPicPr>
            <a:picLocks noChangeAspect="1" noChangeArrowheads="1"/>
          </p:cNvPicPr>
          <p:nvPr/>
        </p:nvPicPr>
        <p:blipFill>
          <a:blip r:embed="rId2">
            <a:lum bright="-20000" contrast="30000"/>
          </a:blip>
          <a:srcRect/>
          <a:stretch>
            <a:fillRect/>
          </a:stretch>
        </p:blipFill>
        <p:spPr bwMode="auto">
          <a:xfrm>
            <a:off x="2411413" y="1412875"/>
            <a:ext cx="4148137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Cuadro de texto 7"/>
          <p:cNvSpPr txBox="1">
            <a:spLocks noChangeArrowheads="1"/>
          </p:cNvSpPr>
          <p:nvPr/>
        </p:nvSpPr>
        <p:spPr bwMode="auto">
          <a:xfrm>
            <a:off x="2787650" y="35623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PE"/>
          </a:p>
        </p:txBody>
      </p:sp>
      <p:grpSp>
        <p:nvGrpSpPr>
          <p:cNvPr id="2" name="Grupo 12"/>
          <p:cNvGrpSpPr>
            <a:grpSpLocks/>
          </p:cNvGrpSpPr>
          <p:nvPr/>
        </p:nvGrpSpPr>
        <p:grpSpPr bwMode="auto">
          <a:xfrm>
            <a:off x="1619250" y="3213100"/>
            <a:ext cx="4897438" cy="3419475"/>
            <a:chOff x="1020" y="2024"/>
            <a:chExt cx="3085" cy="2154"/>
          </a:xfrm>
        </p:grpSpPr>
        <p:sp>
          <p:nvSpPr>
            <p:cNvPr id="38919" name="Cuadro de texto 6"/>
            <p:cNvSpPr txBox="1">
              <a:spLocks noChangeArrowheads="1"/>
            </p:cNvSpPr>
            <p:nvPr/>
          </p:nvSpPr>
          <p:spPr bwMode="auto">
            <a:xfrm>
              <a:off x="2517" y="2024"/>
              <a:ext cx="1043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Colesterol</a:t>
              </a:r>
            </a:p>
          </p:txBody>
        </p:sp>
        <p:sp>
          <p:nvSpPr>
            <p:cNvPr id="38920" name="Cuadro de texto 8" descr="20%"/>
            <p:cNvSpPr txBox="1">
              <a:spLocks noChangeArrowheads="1"/>
            </p:cNvSpPr>
            <p:nvPr/>
          </p:nvSpPr>
          <p:spPr bwMode="auto">
            <a:xfrm>
              <a:off x="1020" y="2296"/>
              <a:ext cx="1814" cy="407"/>
            </a:xfrm>
            <a:prstGeom prst="rect">
              <a:avLst/>
            </a:prstGeom>
            <a:pattFill prst="pct20">
              <a:fgClr>
                <a:srgbClr val="66FFFF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i="1">
                  <a:solidFill>
                    <a:srgbClr val="C00000"/>
                  </a:solidFill>
                </a:rPr>
                <a:t>acil CoA-Colesterol Transferasa (ACAT)</a:t>
              </a:r>
            </a:p>
          </p:txBody>
        </p:sp>
        <p:sp>
          <p:nvSpPr>
            <p:cNvPr id="38921" name="Cuadro de texto 9"/>
            <p:cNvSpPr txBox="1">
              <a:spLocks noChangeArrowheads="1"/>
            </p:cNvSpPr>
            <p:nvPr/>
          </p:nvSpPr>
          <p:spPr bwMode="auto">
            <a:xfrm>
              <a:off x="2971" y="2251"/>
              <a:ext cx="1043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Acil-CoA</a:t>
              </a:r>
            </a:p>
          </p:txBody>
        </p:sp>
        <p:sp>
          <p:nvSpPr>
            <p:cNvPr id="38922" name="Cuadro de texto 10"/>
            <p:cNvSpPr txBox="1">
              <a:spLocks noChangeArrowheads="1"/>
            </p:cNvSpPr>
            <p:nvPr/>
          </p:nvSpPr>
          <p:spPr bwMode="auto">
            <a:xfrm>
              <a:off x="3016" y="2523"/>
              <a:ext cx="726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CoA-SH</a:t>
              </a:r>
            </a:p>
          </p:txBody>
        </p:sp>
        <p:sp>
          <p:nvSpPr>
            <p:cNvPr id="38923" name="Cuadro de texto 11"/>
            <p:cNvSpPr txBox="1">
              <a:spLocks noChangeArrowheads="1"/>
            </p:cNvSpPr>
            <p:nvPr/>
          </p:nvSpPr>
          <p:spPr bwMode="auto">
            <a:xfrm>
              <a:off x="2381" y="3884"/>
              <a:ext cx="1724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Ester de Colesterol</a:t>
              </a:r>
            </a:p>
          </p:txBody>
        </p:sp>
      </p:grpSp>
      <p:sp>
        <p:nvSpPr>
          <p:cNvPr id="38918" name="10 CuadroTexto"/>
          <p:cNvSpPr txBox="1">
            <a:spLocks noChangeArrowheads="1"/>
          </p:cNvSpPr>
          <p:nvPr/>
        </p:nvSpPr>
        <p:spPr bwMode="auto">
          <a:xfrm>
            <a:off x="6342063" y="1500188"/>
            <a:ext cx="2873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¿cómo se sintetizan los </a:t>
            </a:r>
          </a:p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ésteres de Colesterol </a:t>
            </a:r>
          </a:p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en el interior celular?</a:t>
            </a:r>
            <a:endParaRPr lang="es-AR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</p:spPr>
        <p:txBody>
          <a:bodyPr/>
          <a:lstStyle/>
          <a:p>
            <a:r>
              <a:rPr lang="es-ES" smtClean="0"/>
              <a:t>ATEROSCLEROSIS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Enfermedad progresiva que finaliza con formaciones de placas calcificadas fibrosas</a:t>
            </a:r>
          </a:p>
          <a:p>
            <a:r>
              <a:rPr lang="es-ES" smtClean="0"/>
              <a:t>Se relaciona con niveles elevados de colesterol plasmático</a:t>
            </a:r>
          </a:p>
          <a:p>
            <a:r>
              <a:rPr lang="es-ES" smtClean="0"/>
              <a:t>Mutaciones puntuales en receptor</a:t>
            </a:r>
          </a:p>
        </p:txBody>
      </p:sp>
      <p:sp>
        <p:nvSpPr>
          <p:cNvPr id="39940" name="3 CuadroTexto"/>
          <p:cNvSpPr txBox="1">
            <a:spLocks noChangeArrowheads="1"/>
          </p:cNvSpPr>
          <p:nvPr/>
        </p:nvSpPr>
        <p:spPr bwMode="auto">
          <a:xfrm>
            <a:off x="5786438" y="5214938"/>
            <a:ext cx="2828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Tema de interés social</a:t>
            </a:r>
          </a:p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No evaluable</a:t>
            </a:r>
            <a:endParaRPr lang="es-AR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3 CuadroTexto"/>
          <p:cNvSpPr txBox="1">
            <a:spLocks noChangeArrowheads="1"/>
          </p:cNvSpPr>
          <p:nvPr/>
        </p:nvSpPr>
        <p:spPr bwMode="auto">
          <a:xfrm>
            <a:off x="428625" y="500063"/>
            <a:ext cx="7500938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>
                <a:solidFill>
                  <a:srgbClr val="FF0000"/>
                </a:solidFill>
              </a:rPr>
              <a:t>Aterosclerosis, LDL y Riesgo Aterogénico</a:t>
            </a:r>
            <a:endParaRPr lang="es-AR" sz="2400" b="1"/>
          </a:p>
          <a:p>
            <a:pPr algn="ctr"/>
            <a:endParaRPr lang="es-AR" sz="2400" b="1"/>
          </a:p>
          <a:p>
            <a:r>
              <a:rPr lang="es-AR" sz="2400"/>
              <a:t>-Niveles elevados de LDL y con ellos de colesterol, incrementan la tendencia a la producción de </a:t>
            </a:r>
            <a:r>
              <a:rPr lang="es-AR" sz="2400" b="1"/>
              <a:t>ateromas</a:t>
            </a:r>
            <a:r>
              <a:rPr lang="es-AR" sz="2400"/>
              <a:t>. </a:t>
            </a:r>
          </a:p>
          <a:p>
            <a:endParaRPr lang="es-AR" sz="2400"/>
          </a:p>
          <a:p>
            <a:r>
              <a:rPr lang="es-AR" sz="2400"/>
              <a:t> -Estas placas  (ateroma) están compuestas por acúmulos de colesterol, restos celulares, células musculares lisas y fibras de tejido conjuntivo, que disminuyen la luz y elasticidad del vaso. </a:t>
            </a:r>
          </a:p>
          <a:p>
            <a:endParaRPr lang="es-AR" sz="2400"/>
          </a:p>
          <a:p>
            <a:r>
              <a:rPr lang="es-AR" sz="2400"/>
              <a:t>-Sobre estas placas se pueden formar coágulos que pueden obstruir totalmente la arteria y pueden  llevar a infarto de miocardio o accidentes cerebro vasculares. </a:t>
            </a:r>
          </a:p>
        </p:txBody>
      </p:sp>
      <p:sp>
        <p:nvSpPr>
          <p:cNvPr id="40963" name="2 CuadroTexto"/>
          <p:cNvSpPr txBox="1">
            <a:spLocks noChangeArrowheads="1"/>
          </p:cNvSpPr>
          <p:nvPr/>
        </p:nvSpPr>
        <p:spPr bwMode="auto">
          <a:xfrm>
            <a:off x="6386513" y="5926138"/>
            <a:ext cx="2828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 dirty="0">
                <a:solidFill>
                  <a:srgbClr val="0000CC"/>
                </a:solidFill>
                <a:latin typeface="Comic Sans MS" pitchFamily="66" charset="0"/>
              </a:rPr>
              <a:t>Tema de interés social</a:t>
            </a:r>
          </a:p>
          <a:p>
            <a:pPr algn="ctr"/>
            <a:r>
              <a:rPr lang="es-ES_tradnl" b="1" dirty="0">
                <a:solidFill>
                  <a:srgbClr val="0000CC"/>
                </a:solidFill>
                <a:latin typeface="Comic Sans MS" pitchFamily="66" charset="0"/>
              </a:rPr>
              <a:t>No evaluable</a:t>
            </a:r>
            <a:endParaRPr lang="es-AR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14438" y="1071563"/>
            <a:ext cx="7000875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dirty="0"/>
              <a:t>-La formación de ateromas refleja un aumento en la producción de LDL y/o una disminución de receptores para LDL (receptores para </a:t>
            </a:r>
            <a:r>
              <a:rPr lang="es-AR" sz="2400" dirty="0" err="1"/>
              <a:t>Apo</a:t>
            </a:r>
            <a:r>
              <a:rPr lang="es-AR" sz="2400" dirty="0"/>
              <a:t> B100) lo que disminuye la capacidad para captar esta lipoproteína por las células. </a:t>
            </a:r>
          </a:p>
          <a:p>
            <a:pPr algn="ctr">
              <a:defRPr/>
            </a:pPr>
            <a:r>
              <a:rPr lang="es-A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por esto que se considera a las </a:t>
            </a:r>
            <a:r>
              <a:rPr lang="es-AR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LDL </a:t>
            </a:r>
          </a:p>
          <a:p>
            <a:pPr algn="ctr">
              <a:defRPr/>
            </a:pPr>
            <a:r>
              <a:rPr lang="es-A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 de riesgo </a:t>
            </a:r>
            <a:r>
              <a:rPr lang="es-AR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aterogénico</a:t>
            </a:r>
            <a:endParaRPr lang="es-AR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s-AR" sz="2400" dirty="0"/>
          </a:p>
          <a:p>
            <a:pPr>
              <a:defRPr/>
            </a:pPr>
            <a:r>
              <a:rPr lang="es-AR" sz="2400" dirty="0"/>
              <a:t>-Condiciones que contribuyen al desarrollo de ateromas son: </a:t>
            </a:r>
          </a:p>
          <a:p>
            <a:pPr>
              <a:defRPr/>
            </a:pPr>
            <a:r>
              <a:rPr lang="es-AR" sz="2400" dirty="0" err="1">
                <a:solidFill>
                  <a:srgbClr val="0000CC"/>
                </a:solidFill>
              </a:rPr>
              <a:t>hipercolesterolemia</a:t>
            </a:r>
            <a:r>
              <a:rPr lang="es-AR" sz="2400" dirty="0">
                <a:solidFill>
                  <a:srgbClr val="0000CC"/>
                </a:solidFill>
              </a:rPr>
              <a:t>, diabetes, hipertensión, hábito de fumar, estrés, dieta rica en grasas animales, obesidad y sedentarismo</a:t>
            </a:r>
          </a:p>
        </p:txBody>
      </p:sp>
      <p:sp>
        <p:nvSpPr>
          <p:cNvPr id="41987" name="2 CuadroTexto"/>
          <p:cNvSpPr txBox="1">
            <a:spLocks noChangeArrowheads="1"/>
          </p:cNvSpPr>
          <p:nvPr/>
        </p:nvSpPr>
        <p:spPr bwMode="auto">
          <a:xfrm>
            <a:off x="6286500" y="6140450"/>
            <a:ext cx="28289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Tema de interés social</a:t>
            </a:r>
          </a:p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No evaluable</a:t>
            </a:r>
            <a:endParaRPr lang="es-AR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85938" y="714375"/>
            <a:ext cx="5786437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/>
              <a:t>-Considerando la función principal de HDL:</a:t>
            </a:r>
          </a:p>
          <a:p>
            <a:pPr>
              <a:defRPr/>
            </a:pPr>
            <a:endParaRPr lang="es-AR" sz="2400" b="1" dirty="0"/>
          </a:p>
          <a:p>
            <a:pPr>
              <a:defRPr/>
            </a:pPr>
            <a:r>
              <a:rPr lang="es-AR" sz="2400" b="1" dirty="0"/>
              <a:t> Existe una </a:t>
            </a:r>
            <a:r>
              <a:rPr lang="es-AR" sz="2400" b="1" dirty="0">
                <a:solidFill>
                  <a:srgbClr val="FF0000"/>
                </a:solidFill>
              </a:rPr>
              <a:t>relación inversa entre el nivel de HDL y la aterosclerosis. </a:t>
            </a:r>
          </a:p>
          <a:p>
            <a:pPr>
              <a:defRPr/>
            </a:pPr>
            <a:endParaRPr lang="es-AR" sz="2400" b="1" dirty="0"/>
          </a:p>
          <a:p>
            <a:pPr>
              <a:buFontTx/>
              <a:buChar char="-"/>
              <a:defRPr/>
            </a:pPr>
            <a:r>
              <a:rPr lang="es-AR" sz="2400" b="1" dirty="0"/>
              <a:t>A mayor nivel de HDL el riesgo de padecer accidentes vasculares es menor. </a:t>
            </a:r>
          </a:p>
          <a:p>
            <a:pPr>
              <a:buFontTx/>
              <a:buChar char="-"/>
              <a:defRPr/>
            </a:pPr>
            <a:endParaRPr lang="es-AR" sz="2400" b="1" dirty="0"/>
          </a:p>
          <a:p>
            <a:pPr>
              <a:buFontTx/>
              <a:buChar char="-"/>
              <a:defRPr/>
            </a:pPr>
            <a:r>
              <a:rPr lang="es-AR" sz="2400" b="1" dirty="0"/>
              <a:t>Es por esto que se considera a </a:t>
            </a:r>
          </a:p>
          <a:p>
            <a:pPr>
              <a:defRPr/>
            </a:pPr>
            <a:r>
              <a:rPr lang="es-AR" sz="2400" b="1" dirty="0"/>
              <a:t> </a:t>
            </a:r>
            <a:r>
              <a:rPr lang="es-A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HDL factor de protección frente al riesgo   </a:t>
            </a:r>
            <a:r>
              <a:rPr lang="es-AR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aterogénico</a:t>
            </a:r>
            <a:r>
              <a:rPr lang="es-AR" sz="2400" b="1" dirty="0"/>
              <a:t>.</a:t>
            </a:r>
          </a:p>
        </p:txBody>
      </p:sp>
      <p:sp>
        <p:nvSpPr>
          <p:cNvPr id="43011" name="2 CuadroTexto"/>
          <p:cNvSpPr txBox="1">
            <a:spLocks noChangeArrowheads="1"/>
          </p:cNvSpPr>
          <p:nvPr/>
        </p:nvSpPr>
        <p:spPr bwMode="auto">
          <a:xfrm>
            <a:off x="6429375" y="6283325"/>
            <a:ext cx="28289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Tema de interés social</a:t>
            </a:r>
          </a:p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No evaluable</a:t>
            </a:r>
            <a:endParaRPr lang="es-AR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ateroma"/>
          <p:cNvPicPr>
            <a:picLocks noChangeAspect="1" noChangeArrowheads="1"/>
          </p:cNvPicPr>
          <p:nvPr/>
        </p:nvPicPr>
        <p:blipFill>
          <a:blip r:embed="rId2">
            <a:lum bright="-22000" contrast="34000"/>
          </a:blip>
          <a:srcRect/>
          <a:stretch>
            <a:fillRect/>
          </a:stretch>
        </p:blipFill>
        <p:spPr bwMode="auto">
          <a:xfrm>
            <a:off x="684213" y="401638"/>
            <a:ext cx="7272337" cy="566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2 CuadroTexto"/>
          <p:cNvSpPr txBox="1">
            <a:spLocks noChangeArrowheads="1"/>
          </p:cNvSpPr>
          <p:nvPr/>
        </p:nvSpPr>
        <p:spPr bwMode="auto">
          <a:xfrm>
            <a:off x="6315075" y="6211888"/>
            <a:ext cx="2828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Tema de interés social</a:t>
            </a:r>
          </a:p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No evaluable</a:t>
            </a:r>
            <a:endParaRPr lang="es-AR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539750" y="811213"/>
            <a:ext cx="1858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C00000"/>
                </a:solidFill>
              </a:rPr>
              <a:t>Bibliografía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571500" y="1285875"/>
            <a:ext cx="77041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600"/>
              <a:t>1- BLANCO A., “Química Biológica”, Ed. El Ateneo, 8a edic., Bs. As. (2007).</a:t>
            </a:r>
          </a:p>
          <a:p>
            <a:r>
              <a:rPr lang="es-ES_tradnl" sz="1600"/>
              <a:t>2- LEHNINGER, A.L., "Principios de Bioquímica", Ed. Omega, 4ª ed. (2008).</a:t>
            </a:r>
          </a:p>
          <a:p>
            <a:r>
              <a:rPr lang="es-ES_tradnl" sz="1600"/>
              <a:t>3- LIM M.Y., “ Lo esencial en Metabolismo y Nutrición”, Ed. Elsevier, 3ra. ed., Barcelona (2010). </a:t>
            </a:r>
          </a:p>
          <a:p>
            <a:endParaRPr lang="es-ES_tradnl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71750" y="0"/>
            <a:ext cx="4572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A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LÍPIDOS</a:t>
            </a:r>
          </a:p>
          <a:p>
            <a:pPr algn="ctr">
              <a:defRPr/>
            </a:pPr>
            <a:r>
              <a:rPr lang="es-AR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pueden clasificar por la </a:t>
            </a:r>
          </a:p>
          <a:p>
            <a:pPr algn="ctr">
              <a:defRPr/>
            </a:pPr>
            <a:r>
              <a:rPr lang="es-AR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complejidad de sus moléculas</a:t>
            </a:r>
            <a:r>
              <a:rPr lang="es-AR" dirty="0">
                <a:solidFill>
                  <a:srgbClr val="C00000"/>
                </a:solidFill>
              </a:rPr>
              <a:t>: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3357563"/>
            <a:ext cx="17049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A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AR" dirty="0"/>
          </a:p>
        </p:txBody>
      </p:sp>
      <p:sp>
        <p:nvSpPr>
          <p:cNvPr id="6" name="5 Rectángulo"/>
          <p:cNvSpPr/>
          <p:nvPr/>
        </p:nvSpPr>
        <p:spPr>
          <a:xfrm>
            <a:off x="2357438" y="1073150"/>
            <a:ext cx="4429125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Simples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00CC"/>
                </a:solidFill>
                <a:latin typeface="+mn-lt"/>
              </a:rPr>
              <a:t>Ácidos grasos libres</a:t>
            </a:r>
            <a:endParaRPr lang="es-ES_tradnl" sz="2400" b="1" dirty="0">
              <a:solidFill>
                <a:srgbClr val="0000CC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>
                <a:solidFill>
                  <a:srgbClr val="0000CC"/>
                </a:solidFill>
                <a:latin typeface="+mn-lt"/>
              </a:rPr>
              <a:t>Triglicéridos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 smtClean="0">
                <a:solidFill>
                  <a:srgbClr val="0000CC"/>
                </a:solidFill>
                <a:latin typeface="+mn-lt"/>
              </a:rPr>
              <a:t>Ceras</a:t>
            </a:r>
            <a:endParaRPr lang="es-ES_tradnl" b="1" dirty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428875" y="2857500"/>
            <a:ext cx="3929063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Complejos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 err="1">
                <a:solidFill>
                  <a:srgbClr val="00B050"/>
                </a:solidFill>
                <a:latin typeface="+mn-lt"/>
              </a:rPr>
              <a:t>Fosfoglicéridos</a:t>
            </a:r>
            <a:endParaRPr lang="es-AR" sz="2400" b="1" dirty="0">
              <a:solidFill>
                <a:srgbClr val="00B050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 err="1">
                <a:solidFill>
                  <a:srgbClr val="00B050"/>
                </a:solidFill>
                <a:latin typeface="+mn-lt"/>
              </a:rPr>
              <a:t>Glicolípidos</a:t>
            </a:r>
            <a:endParaRPr lang="es-ES_tradnl" sz="2400" b="1" dirty="0">
              <a:solidFill>
                <a:srgbClr val="00B050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>
                <a:solidFill>
                  <a:srgbClr val="00B050"/>
                </a:solidFill>
                <a:latin typeface="+mn-lt"/>
              </a:rPr>
              <a:t>Lipoproteínas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500313" y="4786313"/>
            <a:ext cx="2460625" cy="1422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Asociados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Esteroides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Terpenos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Prostaglandinas</a:t>
            </a:r>
          </a:p>
        </p:txBody>
      </p:sp>
      <p:sp>
        <p:nvSpPr>
          <p:cNvPr id="9" name="8 Abrir llave"/>
          <p:cNvSpPr/>
          <p:nvPr/>
        </p:nvSpPr>
        <p:spPr>
          <a:xfrm>
            <a:off x="2286000" y="1214438"/>
            <a:ext cx="71438" cy="12858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9 Abrir llave"/>
          <p:cNvSpPr/>
          <p:nvPr/>
        </p:nvSpPr>
        <p:spPr>
          <a:xfrm>
            <a:off x="2295525" y="3000375"/>
            <a:ext cx="61913" cy="14287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1" name="10 Abrir llave"/>
          <p:cNvSpPr/>
          <p:nvPr/>
        </p:nvSpPr>
        <p:spPr>
          <a:xfrm>
            <a:off x="2357438" y="4714875"/>
            <a:ext cx="71437" cy="192881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2" name="11 Conector recto"/>
          <p:cNvCxnSpPr/>
          <p:nvPr/>
        </p:nvCxnSpPr>
        <p:spPr>
          <a:xfrm rot="5400000" flipH="1" flipV="1">
            <a:off x="785813" y="2000250"/>
            <a:ext cx="1500188" cy="1214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1000125" y="3786188"/>
            <a:ext cx="1143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5" idx="2"/>
          </p:cNvCxnSpPr>
          <p:nvPr/>
        </p:nvCxnSpPr>
        <p:spPr>
          <a:xfrm rot="16200000" flipH="1">
            <a:off x="789782" y="4004469"/>
            <a:ext cx="1416050" cy="1290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7" descr="trigi+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8363" y="857250"/>
            <a:ext cx="3195637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3286125"/>
            <a:ext cx="2820988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22 CuadroTexto"/>
          <p:cNvSpPr txBox="1">
            <a:spLocks noChangeArrowheads="1"/>
          </p:cNvSpPr>
          <p:nvPr/>
        </p:nvSpPr>
        <p:spPr bwMode="auto">
          <a:xfrm>
            <a:off x="7429500" y="3571875"/>
            <a:ext cx="1155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100" b="1"/>
              <a:t>Fosfoglicérido</a:t>
            </a:r>
            <a:endParaRPr lang="es-AR" sz="1100" b="1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4857750"/>
            <a:ext cx="2576513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24 CuadroTexto"/>
          <p:cNvSpPr txBox="1">
            <a:spLocks noChangeArrowheads="1"/>
          </p:cNvSpPr>
          <p:nvPr/>
        </p:nvSpPr>
        <p:spPr bwMode="auto">
          <a:xfrm>
            <a:off x="6286500" y="5143500"/>
            <a:ext cx="87471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100" b="1"/>
              <a:t>Colesterol</a:t>
            </a:r>
            <a:endParaRPr lang="es-AR" sz="11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  <p:bldP spid="23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85938" y="714375"/>
            <a:ext cx="7072312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Constitutivos de órganos y tejidos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Manto térmico </a:t>
            </a:r>
            <a:r>
              <a:rPr lang="es-AR" sz="2400" dirty="0">
                <a:latin typeface="+mn-lt"/>
              </a:rPr>
              <a:t>(en el tejido subcutáneo aísla 	</a:t>
            </a:r>
          </a:p>
          <a:p>
            <a:pPr>
              <a:defRPr/>
            </a:pPr>
            <a:r>
              <a:rPr lang="es-AR" sz="2400" dirty="0">
                <a:latin typeface="+mn-lt"/>
              </a:rPr>
              <a:t>	al cuerpo evitando la pérdida de calor)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Estructura de las membranas celulares</a:t>
            </a:r>
            <a:r>
              <a:rPr lang="es-ES" sz="2400" b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es-ES" sz="2400" b="1" dirty="0">
                <a:solidFill>
                  <a:srgbClr val="FB4B05"/>
                </a:solidFill>
                <a:latin typeface="+mn-lt"/>
              </a:rPr>
              <a:t>	</a:t>
            </a:r>
            <a:r>
              <a:rPr lang="es-ES" sz="2400" dirty="0">
                <a:latin typeface="+mn-lt"/>
              </a:rPr>
              <a:t>(Fosfolípidos y Colesterol)</a:t>
            </a:r>
            <a:endParaRPr lang="es-AR" sz="2400" dirty="0"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Estructura de caracteres sexuales secundarios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286000" y="0"/>
            <a:ext cx="4935538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LOS LÍPIDOS</a:t>
            </a:r>
          </a:p>
          <a:p>
            <a:pPr algn="ctr">
              <a:defRPr/>
            </a:pPr>
            <a:r>
              <a:rPr lang="es-A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 pueden clasificar por su función</a:t>
            </a:r>
            <a:r>
              <a:rPr lang="es-AR" sz="2400" i="1" dirty="0">
                <a:solidFill>
                  <a:srgbClr val="C00000"/>
                </a:solidFill>
                <a:latin typeface="+mj-lt"/>
              </a:rPr>
              <a:t>: </a:t>
            </a:r>
          </a:p>
          <a:p>
            <a:pPr>
              <a:defRPr/>
            </a:pPr>
            <a:endParaRPr lang="es-AR" sz="2400" dirty="0">
              <a:latin typeface="+mj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714500" y="3286125"/>
            <a:ext cx="6715125" cy="11382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Reserva de energía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Fuente o depósito de energía </a:t>
            </a:r>
            <a:r>
              <a:rPr lang="es-AR" sz="2400" dirty="0">
                <a:latin typeface="+mn-lt"/>
              </a:rPr>
              <a:t>(Triglicéridos)</a:t>
            </a:r>
          </a:p>
          <a:p>
            <a:pPr>
              <a:buFont typeface="Wingdings" pitchFamily="2" charset="2"/>
              <a:buChar char="Ø"/>
              <a:defRPr/>
            </a:pPr>
            <a:endParaRPr lang="es-AR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3357563"/>
            <a:ext cx="17049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A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AR" dirty="0"/>
          </a:p>
        </p:txBody>
      </p:sp>
      <p:sp>
        <p:nvSpPr>
          <p:cNvPr id="8" name="7 Abrir llave"/>
          <p:cNvSpPr/>
          <p:nvPr/>
        </p:nvSpPr>
        <p:spPr>
          <a:xfrm>
            <a:off x="1643063" y="1000125"/>
            <a:ext cx="142875" cy="2286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9" name="8 Abrir llave"/>
          <p:cNvSpPr/>
          <p:nvPr/>
        </p:nvSpPr>
        <p:spPr>
          <a:xfrm>
            <a:off x="1643063" y="3357563"/>
            <a:ext cx="142875" cy="8572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1" name="10 Conector recto"/>
          <p:cNvCxnSpPr/>
          <p:nvPr/>
        </p:nvCxnSpPr>
        <p:spPr>
          <a:xfrm>
            <a:off x="785813" y="3857625"/>
            <a:ext cx="8572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rot="5400000" flipH="1" flipV="1">
            <a:off x="500062" y="2286001"/>
            <a:ext cx="1285875" cy="857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1714500" y="4286250"/>
            <a:ext cx="6783388" cy="2419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s-E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Actividad biológica importante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Reguladores Biológicos </a:t>
            </a:r>
            <a:r>
              <a:rPr lang="es-ES" sz="2400" dirty="0">
                <a:latin typeface="+mn-lt"/>
              </a:rPr>
              <a:t>(hormonas </a:t>
            </a:r>
            <a:r>
              <a:rPr lang="es-ES" sz="2400" dirty="0" err="1">
                <a:latin typeface="+mn-lt"/>
              </a:rPr>
              <a:t>esteroideas</a:t>
            </a:r>
            <a:r>
              <a:rPr lang="es-ES" sz="2400" dirty="0">
                <a:latin typeface="+mn-lt"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Pigmentos</a:t>
            </a:r>
            <a:r>
              <a:rPr lang="es-ES" sz="2400" b="1" dirty="0">
                <a:latin typeface="+mn-lt"/>
              </a:rPr>
              <a:t> </a:t>
            </a:r>
            <a:r>
              <a:rPr lang="es-ES" sz="2400" dirty="0">
                <a:latin typeface="+mn-lt"/>
              </a:rPr>
              <a:t>(</a:t>
            </a:r>
            <a:r>
              <a:rPr lang="es-ES" sz="2400" dirty="0" err="1">
                <a:latin typeface="+mn-lt"/>
              </a:rPr>
              <a:t>retinol</a:t>
            </a:r>
            <a:r>
              <a:rPr lang="es-ES" sz="2400" dirty="0">
                <a:latin typeface="+mn-lt"/>
              </a:rPr>
              <a:t>, carotenos)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 err="1">
                <a:solidFill>
                  <a:srgbClr val="0070C0"/>
                </a:solidFill>
                <a:latin typeface="+mn-lt"/>
              </a:rPr>
              <a:t>Cofactores</a:t>
            </a:r>
            <a:r>
              <a:rPr lang="es-ES" sz="24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s-ES" sz="2400" dirty="0">
                <a:latin typeface="+mn-lt"/>
              </a:rPr>
              <a:t>(vitamina K)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Detergentes</a:t>
            </a:r>
            <a:r>
              <a:rPr lang="es-ES" sz="2400" b="1" dirty="0">
                <a:latin typeface="+mn-lt"/>
              </a:rPr>
              <a:t> </a:t>
            </a:r>
            <a:r>
              <a:rPr lang="es-ES" sz="2400" dirty="0">
                <a:latin typeface="+mn-lt"/>
              </a:rPr>
              <a:t>(ácidos biliares)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Mensajeros celulares </a:t>
            </a:r>
            <a:r>
              <a:rPr lang="es-ES" sz="2400" dirty="0">
                <a:latin typeface="+mn-lt"/>
              </a:rPr>
              <a:t>(</a:t>
            </a:r>
            <a:r>
              <a:rPr lang="es-ES" sz="2400" dirty="0" err="1">
                <a:latin typeface="+mn-lt"/>
              </a:rPr>
              <a:t>eicosanoides</a:t>
            </a:r>
            <a:r>
              <a:rPr lang="es-ES" sz="2400" dirty="0">
                <a:latin typeface="+mn-lt"/>
              </a:rPr>
              <a:t>, </a:t>
            </a:r>
          </a:p>
          <a:p>
            <a:pPr>
              <a:lnSpc>
                <a:spcPct val="90000"/>
              </a:lnSpc>
              <a:defRPr/>
            </a:pPr>
            <a:r>
              <a:rPr lang="es-ES" sz="2400" dirty="0">
                <a:latin typeface="+mn-lt"/>
              </a:rPr>
              <a:t>			derivados de </a:t>
            </a:r>
            <a:r>
              <a:rPr lang="es-ES" sz="2400" dirty="0" err="1">
                <a:latin typeface="+mn-lt"/>
              </a:rPr>
              <a:t>fosfatidil</a:t>
            </a:r>
            <a:r>
              <a:rPr lang="es-ES" sz="2400" dirty="0">
                <a:latin typeface="+mn-lt"/>
              </a:rPr>
              <a:t> </a:t>
            </a:r>
            <a:r>
              <a:rPr lang="es-ES" sz="2400" dirty="0" err="1">
                <a:latin typeface="+mn-lt"/>
              </a:rPr>
              <a:t>inositol</a:t>
            </a:r>
            <a:r>
              <a:rPr lang="es-ES" sz="2400" dirty="0">
                <a:latin typeface="+mn-lt"/>
              </a:rPr>
              <a:t>)</a:t>
            </a:r>
          </a:p>
        </p:txBody>
      </p:sp>
      <p:sp>
        <p:nvSpPr>
          <p:cNvPr id="21" name="20 Abrir llave"/>
          <p:cNvSpPr/>
          <p:nvPr/>
        </p:nvSpPr>
        <p:spPr>
          <a:xfrm>
            <a:off x="1643063" y="4357688"/>
            <a:ext cx="142875" cy="2286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22" name="21 Conector recto"/>
          <p:cNvCxnSpPr/>
          <p:nvPr/>
        </p:nvCxnSpPr>
        <p:spPr>
          <a:xfrm rot="16200000" flipH="1">
            <a:off x="397669" y="4326732"/>
            <a:ext cx="1419225" cy="928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 animBg="1"/>
      <p:bldP spid="9" grpId="0" animBg="1"/>
      <p:bldP spid="20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://upload.wikimedia.org/wikipedia/commons/thumb/e/e8/Cetyl_palmitate.png/220px-Cetyl_palmitate.png"/>
          <p:cNvSpPr>
            <a:spLocks noChangeAspect="1" noChangeArrowheads="1"/>
          </p:cNvSpPr>
          <p:nvPr/>
        </p:nvSpPr>
        <p:spPr bwMode="auto">
          <a:xfrm>
            <a:off x="5715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099" name="AutoShape 4" descr="http://upload.wikimedia.org/wikipedia/commons/thumb/e/e8/Cetyl_palmitate.png/220px-Cetyl_palmitate.png"/>
          <p:cNvSpPr>
            <a:spLocks noChangeAspect="1" noChangeArrowheads="1"/>
          </p:cNvSpPr>
          <p:nvPr/>
        </p:nvSpPr>
        <p:spPr bwMode="auto">
          <a:xfrm>
            <a:off x="5715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4100" name="3 Imagen" descr="220px-Cetyl_palmitat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71438"/>
            <a:ext cx="5929312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4 CuadroTexto"/>
          <p:cNvSpPr txBox="1">
            <a:spLocks noChangeArrowheads="1"/>
          </p:cNvSpPr>
          <p:nvPr/>
        </p:nvSpPr>
        <p:spPr bwMode="auto">
          <a:xfrm>
            <a:off x="928688" y="1571625"/>
            <a:ext cx="7286625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Las </a:t>
            </a:r>
            <a:r>
              <a:rPr lang="es-ES" sz="2400" b="1" dirty="0">
                <a:solidFill>
                  <a:srgbClr val="FF0000"/>
                </a:solidFill>
                <a:latin typeface="Calibri" pitchFamily="34" charset="0"/>
              </a:rPr>
              <a:t>ceras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 son </a:t>
            </a:r>
            <a:r>
              <a:rPr lang="es-ES" sz="2400" dirty="0" err="1">
                <a:solidFill>
                  <a:srgbClr val="FF0000"/>
                </a:solidFill>
                <a:latin typeface="Calibri" pitchFamily="34" charset="0"/>
                <a:hlinkClick r:id="rId3" tooltip="Éster"/>
              </a:rPr>
              <a:t>ésteres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 de los 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  <a:hlinkClick r:id="rId4" tooltip="Ácido graso"/>
              </a:rPr>
              <a:t>ácidos grasos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 con 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  <a:hlinkClick r:id="rId5" tooltip="Alcohol"/>
              </a:rPr>
              <a:t>alcoholes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 de 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  <a:hlinkClick r:id="rId6" tooltip="Peso molecular"/>
              </a:rPr>
              <a:t>peso molecular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elevado.</a:t>
            </a:r>
          </a:p>
          <a:p>
            <a:pPr algn="just"/>
            <a:endParaRPr lang="es-ES" sz="2400" dirty="0">
              <a:solidFill>
                <a:srgbClr val="FF000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Insolubles en agua, de elevado punto de fusión.</a:t>
            </a:r>
          </a:p>
          <a:p>
            <a:pPr algn="just">
              <a:buFontTx/>
              <a:buChar char="-"/>
            </a:pP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Cubren la piel o plumas de animales.</a:t>
            </a:r>
          </a:p>
          <a:p>
            <a:pPr algn="just">
              <a:buFontTx/>
              <a:buChar char="-"/>
            </a:pP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Las abejas obreras producen ceras (alcohol de 30C y </a:t>
            </a:r>
            <a:r>
              <a:rPr lang="es-ES" sz="2400" dirty="0" err="1">
                <a:solidFill>
                  <a:srgbClr val="FF0000"/>
                </a:solidFill>
                <a:latin typeface="Calibri" pitchFamily="34" charset="0"/>
              </a:rPr>
              <a:t>Ác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.   palmítico) para la estructura del panal.</a:t>
            </a:r>
          </a:p>
          <a:p>
            <a:pPr algn="just">
              <a:buFontTx/>
              <a:buChar char="-"/>
            </a:pP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Cubren la epidermis de frutos y tallos en vegetales (evitan pérdida de agua por evaporación).</a:t>
            </a:r>
          </a:p>
          <a:p>
            <a:pPr algn="just">
              <a:buFontTx/>
              <a:buChar char="-"/>
            </a:pP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Las semillas de “jojoba” las reservan en forma líquida </a:t>
            </a:r>
            <a:r>
              <a:rPr lang="es-ES" sz="2400" i="1" dirty="0" smtClean="0">
                <a:solidFill>
                  <a:srgbClr val="FF0000"/>
                </a:solidFill>
                <a:latin typeface="Calibri" pitchFamily="34" charset="0"/>
              </a:rPr>
              <a:t>(Tecnología de cosméticos</a:t>
            </a:r>
            <a:r>
              <a:rPr lang="es-ES" sz="2400" i="1" dirty="0">
                <a:solidFill>
                  <a:srgbClr val="FF0000"/>
                </a:solidFill>
                <a:latin typeface="Calibri" pitchFamily="34" charset="0"/>
              </a:rPr>
              <a:t>, </a:t>
            </a:r>
            <a:r>
              <a:rPr lang="es-ES" sz="2400" i="1" dirty="0" smtClean="0">
                <a:solidFill>
                  <a:srgbClr val="FF0000"/>
                </a:solidFill>
                <a:latin typeface="Calibri" pitchFamily="34" charset="0"/>
              </a:rPr>
              <a:t>lubricantes y </a:t>
            </a:r>
            <a:r>
              <a:rPr lang="es-ES" sz="2400" i="1" dirty="0">
                <a:solidFill>
                  <a:srgbClr val="FF0000"/>
                </a:solidFill>
                <a:latin typeface="Calibri" pitchFamily="34" charset="0"/>
              </a:rPr>
              <a:t>biodiesel)</a:t>
            </a:r>
          </a:p>
          <a:p>
            <a:pPr algn="just">
              <a:buFontTx/>
              <a:buChar char="-"/>
            </a:pP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Las produce el plancton marino y constituyen la reserva energética de algunos animales marinos de aguas frías que se alimentan del plancton.</a:t>
            </a:r>
          </a:p>
        </p:txBody>
      </p:sp>
      <p:sp>
        <p:nvSpPr>
          <p:cNvPr id="4102" name="5 CuadroTexto"/>
          <p:cNvSpPr txBox="1">
            <a:spLocks noChangeArrowheads="1"/>
          </p:cNvSpPr>
          <p:nvPr/>
        </p:nvSpPr>
        <p:spPr bwMode="auto">
          <a:xfrm>
            <a:off x="1428728" y="0"/>
            <a:ext cx="49350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- CERAS - (</a:t>
            </a:r>
            <a:r>
              <a:rPr lang="en-US" sz="2800" b="1" dirty="0" err="1" smtClean="0">
                <a:solidFill>
                  <a:srgbClr val="C00000"/>
                </a:solidFill>
                <a:latin typeface="Calibri" pitchFamily="34" charset="0"/>
              </a:rPr>
              <a:t>Vegetales</a:t>
            </a: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 y </a:t>
            </a:r>
            <a:r>
              <a:rPr lang="en-US" sz="2800" b="1" dirty="0" err="1" smtClean="0">
                <a:solidFill>
                  <a:srgbClr val="C00000"/>
                </a:solidFill>
                <a:latin typeface="Calibri" pitchFamily="34" charset="0"/>
              </a:rPr>
              <a:t>animales</a:t>
            </a: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)</a:t>
            </a:r>
            <a:endParaRPr lang="en-US" sz="28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CuadroTexto"/>
          <p:cNvSpPr txBox="1">
            <a:spLocks noChangeArrowheads="1"/>
          </p:cNvSpPr>
          <p:nvPr/>
        </p:nvSpPr>
        <p:spPr bwMode="auto">
          <a:xfrm>
            <a:off x="785813" y="571500"/>
            <a:ext cx="7572375" cy="5878513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>
                <a:solidFill>
                  <a:srgbClr val="FF0000"/>
                </a:solidFill>
              </a:rPr>
              <a:t>Los lípidos presentes en los alimentos</a:t>
            </a:r>
          </a:p>
          <a:p>
            <a:pPr algn="just"/>
            <a:r>
              <a:rPr lang="es-ES" sz="2800" b="1"/>
              <a:t>- </a:t>
            </a:r>
            <a:r>
              <a:rPr lang="es-ES" sz="2000" b="1"/>
              <a:t>Se encuentran generalmente en mayor concentración en </a:t>
            </a:r>
          </a:p>
          <a:p>
            <a:pPr algn="just"/>
            <a:r>
              <a:rPr lang="es-ES" sz="2000" b="1">
                <a:solidFill>
                  <a:srgbClr val="7030A0"/>
                </a:solidFill>
              </a:rPr>
              <a:t>	Aceites</a:t>
            </a:r>
          </a:p>
          <a:p>
            <a:pPr algn="just"/>
            <a:r>
              <a:rPr lang="es-ES" sz="2000" b="1">
                <a:solidFill>
                  <a:srgbClr val="7030A0"/>
                </a:solidFill>
              </a:rPr>
              <a:t>	Manteca</a:t>
            </a:r>
          </a:p>
          <a:p>
            <a:pPr algn="just"/>
            <a:r>
              <a:rPr lang="es-ES" sz="2000" b="1">
                <a:solidFill>
                  <a:srgbClr val="7030A0"/>
                </a:solidFill>
              </a:rPr>
              <a:t>	Yema de huevo</a:t>
            </a:r>
          </a:p>
          <a:p>
            <a:pPr algn="just"/>
            <a:r>
              <a:rPr lang="es-ES" sz="2000" b="1"/>
              <a:t>- En general están presentes como:</a:t>
            </a:r>
          </a:p>
          <a:p>
            <a:pPr algn="just"/>
            <a:r>
              <a:rPr lang="es-ES" sz="2000" b="1"/>
              <a:t>	</a:t>
            </a:r>
            <a:r>
              <a:rPr lang="es-ES" sz="2000" b="1">
                <a:solidFill>
                  <a:srgbClr val="C00000"/>
                </a:solidFill>
              </a:rPr>
              <a:t>triglicéridos (grasas neutras)</a:t>
            </a:r>
          </a:p>
          <a:p>
            <a:pPr algn="just"/>
            <a:r>
              <a:rPr lang="es-ES" sz="2000" b="1"/>
              <a:t> 	ácidos grasos y sus derivados </a:t>
            </a:r>
          </a:p>
          <a:p>
            <a:pPr algn="just"/>
            <a:r>
              <a:rPr lang="es-ES" sz="2000" b="1"/>
              <a:t>	fosfolípidos</a:t>
            </a:r>
          </a:p>
          <a:p>
            <a:pPr algn="just"/>
            <a:r>
              <a:rPr lang="es-ES" sz="2000" b="1"/>
              <a:t>	glucolípidos</a:t>
            </a:r>
          </a:p>
          <a:p>
            <a:pPr algn="just"/>
            <a:r>
              <a:rPr lang="es-ES" sz="2000" b="1"/>
              <a:t>	esteroles </a:t>
            </a:r>
          </a:p>
          <a:p>
            <a:pPr algn="just"/>
            <a:r>
              <a:rPr lang="es-ES" sz="2000" b="1"/>
              <a:t>	vitaminas liposolubles (A, D, E, K)</a:t>
            </a:r>
          </a:p>
          <a:p>
            <a:pPr algn="just"/>
            <a:endParaRPr lang="es-ES" sz="2000" b="1"/>
          </a:p>
          <a:p>
            <a:pPr algn="just"/>
            <a:endParaRPr lang="es-ES" sz="2000" b="1"/>
          </a:p>
          <a:p>
            <a:pPr algn="just">
              <a:buFontTx/>
              <a:buChar char="-"/>
            </a:pPr>
            <a:r>
              <a:rPr lang="es-AR" sz="2000" b="1"/>
              <a:t>Las grasas producen por oxidación </a:t>
            </a:r>
            <a:r>
              <a:rPr lang="es-AR" sz="2000" b="1">
                <a:solidFill>
                  <a:srgbClr val="C00000"/>
                </a:solidFill>
              </a:rPr>
              <a:t>9 Kcal/g</a:t>
            </a:r>
            <a:r>
              <a:rPr lang="es-AR" sz="2000" b="1"/>
              <a:t>, </a:t>
            </a:r>
          </a:p>
          <a:p>
            <a:pPr algn="just"/>
            <a:r>
              <a:rPr lang="es-AR" sz="2000" b="1"/>
              <a:t>el doble de energía  respecto a los hidratos de carbono </a:t>
            </a:r>
          </a:p>
          <a:p>
            <a:pPr algn="just"/>
            <a:r>
              <a:rPr lang="es-AR" sz="2000" b="1"/>
              <a:t>o las proteínas (4 Kcal/g)</a:t>
            </a:r>
            <a:endParaRPr lang="es-ES" sz="2000" b="1"/>
          </a:p>
          <a:p>
            <a:pPr algn="just"/>
            <a:endParaRPr lang="es-ES" sz="2000" b="1"/>
          </a:p>
        </p:txBody>
      </p:sp>
      <p:sp>
        <p:nvSpPr>
          <p:cNvPr id="6147" name="AutoShape 2" descr="data:image/jpeg;base64,/9j/4AAQSkZJRgABAQAAAQABAAD/2wCEAAkGBxQSEhUUEhQUFBQXFRUUFBQVFxQUFRUVFBQWFhQVFRQYHCggGBolHBQUITEhJSkrLi4uFx8zODMsNygtLiwBCgoKDg0OGhAQGywkHyQsLCwsLywsLCwsLCwsLCwsLCwsLCwsLCwsLCwsLCwsLCwsLCwsLCwsLCwsLCwsLCwsK//AABEIAMoAyAMBIgACEQEDEQH/xAAbAAACAwEBAQAAAAAAAAAAAAAEBQIDBgEAB//EADUQAAEDAwMCBQIGAQMFAAAAAAEAAgMEESEFMUESUQYiYXGRMoETobHB0fDhI0JSFGJygqL/xAAaAQADAQEBAQAAAAAAAAAAAAACAwQBAAUG/8QAJhEAAwACAgICAgIDAQAAAAAAAAECAxEhMQQSIkETUTJhFHHRkf/aAAwDAQACEQMRAD8AbRhMIxhBRhGw7L55n0jL1xsmS0bix+VzdT/EDD1Ft8W6uyx9AFNSC27nG5tgdkuZq7m8Y9DZH1s3UPT0SqSFZOn2EuhpHqgdgm3urmusQR/hZq3SbfCnHUkbXHsjeL9GcH0iiDHAEAI9r2tFyFi/DmqefocRnY/ym+qV4aLX+OU+MnrO9EV4HV6L9Tqg8WOyy9XALqx8znHsELMHe3qpbyOq2y3HjULSI9Ibkm3vhCVGtEXDM+p2/wAqUtLfJyg5qeyZEx9nU6L4NdkG4B+QfyRsPif/AJBw+HJIQqJmp/4or6F7aNnT6/G4HzD9D8FZirIlkLhciw35sgqOifM8MjaXHsP37LZ0ng15bZ7wzuGi5+V341jfDFvJP2ZGnc4PBYSLHFuSt/SzOfGHEFriM/yoM8IBg8jzf1AP6I11IYwBwMXQW230dNw+mJKWr/DJY76r397pk2rKQa3pz3TMkBPSD5gOwTWnqhJgEehU1T6vhlPFLehrHN1KynDhfqIAv5fZDOkDRYfKqZNcoleuyd499DItXkJU1NgCeSB9zsvI3SA9WZWEo2BLoUyp0LLGWAq1rr2VV9l6RxsbbrU9C3yLa6oEbrDOeOFFsgdsUvqIulxzucn1UJoiB5d+6L0l9HbaCqmlJ/W6rZFf3G6pirJAMi45xYq6HUGE5BaUTVJfs5NbJtiIV/47jgkn+90WYwQCOUM6E3xt3SPffYw6Kkj1V0eojlrv1CHDen6QXHvwqxHK76iB6NC7SZzGrJGOxcX7c/CjJSgpNNpx3578qVHUTh4Y28l9mkXPyimE/wCLAb1yyys09GaD4UfOep92x/m72/la3S9AvZ03uGDI/wDY8rRtbbZW4MNtfIgz+UlxIDp2lxwt6Y2ho9Nz6k8ovoVgXLKtY0iB22UmNQezCIIXi1Y4NViLUNKuD0c8fwsBDQS0krnPzEL55B4uvrJal+raOyoYWP5G43U94e9fZXi8nX8jKUmpRyEC4N0wjiIuTa3Cy9V4UmonGRjutoBsCM29D3Q8HiwOs07kgb/so7wNPjkunJNLe9Grkd6rqWT6hbyRt6nnjt6nsvJaxNo15EhfE1H04QMRRsKJ9jWWhubK4Qi2yjG9o5ypulFt7oKewRVqMI7IKgk6rtOCNk0nF0DJEGebZbLWtGnpaZ17Af5Vcum3F0506YPaHBEVFPb2st29cAe2npiSmqfw2dJFyPp+6WV1a8829sJ1X0VxhKP+k+Uceq5Zze1wBwzv4c5GMrJR2Pe4/hEspABnZPNC8PGeznAsj4JFnP8AYcD1TOLekgKpY1tsD0RslS6zYyAPqdfyj7rd6VpDIRcZdy47/bsiqSlbG0NY0ADgIgKrF40y96POzeTV8fR2y6uLqrRIeXl5eWnHlwrq8uaOOWXCFJcWNG7KZow4WIuF8+8S6C2md+NEwWO7/wDh625J4K+iPQ1QwOaWuALSCCDsQd0jJKKMVuT46Z3OuG+Vt8m+XE7kncryf6h4bLJbMHkOzidh2Pay8kev6PQ/JIHGUyp0vY3KYUyiZUycoF8rM6zqpY7pYbd+U61echuN1iappubqnBjTe2TZbaXAbF4lkb9QDh8FN6bU2ytvusg5qhEXMN2GxVF+NFdcMRPkXL55R9C02oDHdgfhaU7D7/C+b6drIOJPKe/B/haEai4tFrHChvHUMqVTkW0Oagj7pe+AbmyWzVb+fyXRUAi7glNMZKSG9B0GRo39NxjK1lJqBGDkLF6C9hmFt+l2PstM0LPesbXqIyxNcM0kMgcLjZWpBTzFuyc09QHD1Xp+P5M5OHwzzcuFzyui9eUSuqvZOdXl5eWnHl5eXiFrOOFcXbKuSRA+OwktnnlB1Eiqra3pHH3WerNQLttlB5GdLgtw4GwjWanyODSC6xLb5s4bLyTvcvKSfJqeC38CFzCjIUviKPgcuooPT04cEhrdJN7haQPUbXRTbnoCpVGHmoHDhBSRWW9mpLpLW6cFTj8nfYi8C+jMBqsp5nMN2uIz9vhFS0ZCGMJvYC5VXsqRM5aGkGt8Pbf1H8In8YPt0Xsd78e3dWaJ4VllNwwn12aPvytzpvg1rMyOuezcD5U1RO/ihqy+q+TM54cp+mUX3sfc4WxjRL6GNgsxjW+wz8pa8FpuPhQ+RxQU0r6DAFZG8g3CFimurwUtP9GVP7G1PUh2DuiQ1JGFH0tXw75XpeP5KfF/+kOXC1zIcvLl15ehsmPdS7dQNkNU1QAQVk9VthzDroummASTUNU6cDJQOo6nfDflJ3SXXl5vLdPUnpYPFS5ovqaku3KGuuErhUvZZ0dXlFeXepjoEYxXx4CgFaBhNbGIpe5XUr7qhzVfTM5Qs36CQboSqaOUWMDKJ0fSRUDrJP4ewt/u72Pb1WxLp6QFVMLdGfpNLdUm0Qvbc7Ae5Ws0bwhFF5pP9R3/AM/Cf0dGyNvSxoaOwRLQr4x6PLy53T4ORsAFgLDsFMhdAXbJ2iZsFnjultRCnZahpobqXPh9h2LLozksRGQrYKng7o6enS6eBeZU1DL5pWg5rlMFLIZyMH5RzJLoprYFRoYU1XbB2RrpRwkt1MVFgVbi8lyvVk14E3tBVXWBoyVmq7UC/nCor6wuP7IEvU2XO8j/AKLsOBQtsm56jdQJXC5BMjWyy6iXKp0lt1ltd8Q38kJ9HP8A2CpxYXb0hGTKoW2NdZ1oR+RmZD2/2+pXlmdNgsep1yTkrqtWKJ41snVVXJumBXsaqogiIzleceiVGNddI2MXccfmfQBU1uoBp6WDrkOzRm3vb9ETpvhuSU9dQS3s0b+3omTG+xd5FIoklkqT0taem/0i5v6uW68PQGCIMcO5I90RR0TIm2Y0NH5n3KiZs2K2q9NaJap5FobxuvsrAEsilIOEwhlDvfsq8WVXw+yLJDksXl1eTxRxcIUrLiw4oliul9RTpsQst40rixojbzl3/j2U2bEqRRhp70SnhQ7XlnqEHpOsZDJNsdLjx6H+U2nhXmXjcnoJ/TJxTAhcqH2afZAC4yFKWe7T7LJsxzyJ5XKolekeqHPRRA+qLC5UT1IYCSbAbkoSu1BsYu427LG6nqT53Zw3hv7lXYfHdf6I8udT/sO1rX3S+RnlZyeXf4QdBCOyhT0vdHRgDZehqZWpJEqp7oYMY0AWse+V1coad0hsxpJ5/wArqRVclaXBp5ZOht0lqdWc7DTb+8HhG6xUjp6eVmDukYcSc7YWbM1Wkb/wFA2z3Eea4AJ32ubfK2bQsT4Ml/0z7/stdBUcFA61WmKpb5QYGoWqo75CLYVaEdY5taYpW5fAkZKWmzvlGRychE1FKHBLXROjPcKO4rE/6HqpyL+xzT1F8HdEFJYZgUbBU2wVZh8lPiiXJha5QauLrSDsokKx/tCDpWJ8aG0zTwWfoStpdZHxtTkta8D6b/B3/RJzPUlHjL5mdYy44x/bJvpurdNmSHy8OPHofRJKWXhckFnEg3/7bX+F5/3yenS2jW1bQBcnCQVlZwEHJWuw0k2G1+Evq6mz2j0JQrFt8A/xXIXJKlOq6u2Md3HZv89kHqus9PlZl35BZw3cbk3J5XoYPG+6I83kfUk6id8rupxv+g9ldBCpQxIljOwVbeuEImNvbOsFk30XRnzHby8uTLQ/DvVZ83lbuG8lHa14iZC38OCxPps3+Ur+RQvj0HXhpmhrfqPAy53uuLAvrC53U8kk75sV5EoQLvROqqC5xuqrrszLFQLli64AfL5HOg6t+E7OxX0GirGyNuCCvkYTPSdXfC7BuOQdknNh9+V2HFaPrNPUFv8ACZwyh23wsfpOuMlG9jyOU7hl5BU01WN6YdSr5Q6XHxA7oenqwd90WqU5tEzTlimpoy3LVXFUcHBTkhA1dCDso8vjueYHxlT4o5FMRsUfFUh2+CkHW5m6u/FBGFmHyKj/AIbkwKh6Qk+salE1paQHntx90q1LUHNFg4rO1VR3KO/LdfGUHi8TXypgL5+l5FsE3Hp6K1hzdJdY1AMBIyQitJrxI0Ec7jseQueKvT20UTkn29RjPGCEg1Wie67ozZ9vp7j09VonIeppuoXGHDYoMWT1ZuSFS0fP2RlExRp/qGnB/naLPH1N7+oUNK0l0h/4t5P8L01mVLZ56wer5AqSjc8gNFytbp+kRwN65COrudgpOfFStsLX7bklZzUtRdIfMccNG337oea7GcIZavrxeOiO4b35KzkhuvOfdSijuiXADe+EepqYvNl1PtKo7ZXVPedp8FOPx01yRrKEHISKeLpK1IQldQhwuN0OPNrhhZcCfKM8Ap9SslgLTlQsqk99ETWuzzJXNPU0kEcharQ/FJBDZcevBWTUTdDUprkJf0fYqarDxcFMaarIwchfItJ1p8R3Jb2W60nXGSjfKkqKh7kParhm0jeHZBXUlinIyCjBqTQPNhHPkS+K4YqsNLrkInpw5Z7Ux+Fzvwra/wAQcMH3Kymo15JJcbqbLWO3qOWVYsVyt10Tr9Q6kiq63uUBqetNbgZPYLPVNa5++Aq8Hi/bF5fJS4Rbqdb1mw2791HSq4xPvu04cP390GAiIWBXuV66IVde3sb2jrQ9ozfsUU3bJWPoa5sVgSbcjt6rT0dY1w3v68Lys2Fy9ro9bFlVL+y2WG+RwpGscxh6Wgu4/vKm44VZHYpcU0w2jKVFSS4lxuUMXXTXUtOLnEsHuO6Bp4M5XpTcudohqK9tHIIbptRUfJRFFStCY9GMKbJl3wirFg1yyMRsvKcbF5Ssq2VsVwaqYzlXOOERxRUUrXbpNW6WRlqcuepgopyORV4VRkXNIwVC601ZQBwxus/VUpbwqoyKiO8TgqYUTTTlpuDZBq0GwTEhVG00jxIMB5T2orGuZcEFfLC9Ww6o9uL47KbL4nu9oZGZT2arVNTZGLucPQc/CxmqarJIcXa381KZwebjfsTf4JTXSqRjxix7g8fZMw4YxLfbNy3WV63oyPSVNrVuZvDrDkYPb+7KiLwyb4F7qj/IkR/iv9mRbCUU2gfa9iAvoNF4fhi80tjbjj7pH4h1hjiWxAdr8W9AuWRvpGfildsyBhN00onujG/2P9wqg4D37qByjfyXIC+L2jRUerbB3smD3E26c/ss7QUriRjCePpXRNuy+2xz8Lz8sTNcHoYbqp5GNNFm25KrrNID7ubh2/ugqCoJF75TeGW+6ZCSWga3vaFUOMHBR0ZupVkbXeh4/wAoWB9jYqe1yVxW0GtC8vMXUlsMEauPcptUXtR7OKgrAohqs6VrO2da5cmpA8ZUWhWhyHldHNJmcrdOLDcbIB610wDglM+mXOFXizcckWXx3vciCQqroJT6TS7C6Fkp7cJ6yp9E7wtPkVA2R1FUkEFp6Xd+D7oeohQ4Nk3SpCnuWbvTtYa7DwGv/I+xRtdrDW7Hb+4WCjqcWP2PIXZ6q+yT+PTHfk2hjrWrPk2djsP7lJAV25KMoqMuOybtSuROnT4KoacuTih0zujKahAR0TbKXJ5H0i3F4v3RbTQtYNkR1A7obqVjCo6+XZYpU9CaspzG+7dj8eyLpqsX8xV1VH1YKUSx2wd0+L2uRFxroZveb+ndRdKCbfBStk5bhyLa6+eVlL9nS/0NaZ68hIn4xuvJLS2OLQVNQXmrQyzoUmhdC5Gh2do8WqtyuKqPK0whdSDbqB3V8a1nHC3uqXwNPCvlVTVyejHKYBU6aDslcujHhaZUp0ZqQm8EUZWTTXDhRbQOJ2WscMKhoynPOxC8aRfRaRy5N4acN2XWKQU95KoqjFM9FgC6GL0auKSMBH4UmFdlXW7Ivo08qaulDh2I2P7K8L0i5MFr6Edr3BwfzBUWHpOdlfqf1D2Vcn0/ZPENBTBbIXlVTfT/AHsvJTW3yMR//9k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AR"/>
          </a:p>
        </p:txBody>
      </p:sp>
      <p:pic>
        <p:nvPicPr>
          <p:cNvPr id="6148" name="Picture 4" descr="H1104301-Fats-SP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1714500"/>
            <a:ext cx="2239962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67725" y="0"/>
            <a:ext cx="390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642938" y="1893888"/>
          <a:ext cx="7858181" cy="3391708"/>
        </p:xfrm>
        <a:graphic>
          <a:graphicData uri="http://schemas.openxmlformats.org/drawingml/2006/table">
            <a:tbl>
              <a:tblPr/>
              <a:tblGrid>
                <a:gridCol w="2020145"/>
                <a:gridCol w="1946012"/>
                <a:gridCol w="1946012"/>
                <a:gridCol w="1946012"/>
              </a:tblGrid>
              <a:tr h="535404">
                <a:tc>
                  <a:txBody>
                    <a:bodyPr/>
                    <a:lstStyle/>
                    <a:p>
                      <a:pPr algn="ctr"/>
                      <a:r>
                        <a:rPr lang="es-PE" sz="1600" b="1" dirty="0"/>
                        <a:t>Aceite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b="1" dirty="0">
                          <a:solidFill>
                            <a:srgbClr val="0000CC"/>
                          </a:solidFill>
                        </a:rPr>
                        <a:t>Saturados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b="1" dirty="0" err="1">
                          <a:solidFill>
                            <a:srgbClr val="FF0000"/>
                          </a:solidFill>
                        </a:rPr>
                        <a:t>Monoinsaturados</a:t>
                      </a:r>
                      <a:endParaRPr lang="es-PE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b="1" dirty="0" err="1">
                          <a:solidFill>
                            <a:srgbClr val="FF0000"/>
                          </a:solidFill>
                        </a:rPr>
                        <a:t>Polinsaturados</a:t>
                      </a:r>
                      <a:endParaRPr lang="es-PE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 b="1" u="sng" dirty="0">
                          <a:solidFill>
                            <a:srgbClr val="C00000"/>
                          </a:solidFill>
                        </a:rPr>
                        <a:t>Girasol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21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64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 b="1" u="sng" dirty="0">
                          <a:solidFill>
                            <a:srgbClr val="C00000"/>
                          </a:solidFill>
                        </a:rPr>
                        <a:t>Maíz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13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25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58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 b="1" u="sng" dirty="0">
                          <a:solidFill>
                            <a:srgbClr val="C00000"/>
                          </a:solidFill>
                        </a:rPr>
                        <a:t>Oliva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14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72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 b="1" u="sng" dirty="0" smtClean="0">
                          <a:solidFill>
                            <a:srgbClr val="C00000"/>
                          </a:solidFill>
                        </a:rPr>
                        <a:t>Aguacate (Palta)</a:t>
                      </a:r>
                      <a:endParaRPr lang="es-PE" sz="1500" b="1" u="sng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>
                          <a:solidFill>
                            <a:schemeClr val="tx1"/>
                          </a:solidFill>
                        </a:rPr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78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 b="1" u="sng" dirty="0">
                          <a:solidFill>
                            <a:srgbClr val="0000CC"/>
                          </a:solidFill>
                        </a:rPr>
                        <a:t>Cacao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>
                          <a:solidFill>
                            <a:srgbClr val="0000CC"/>
                          </a:solidFill>
                        </a:rPr>
                        <a:t>59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32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3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 b="1" u="sng" dirty="0">
                          <a:solidFill>
                            <a:srgbClr val="0000CC"/>
                          </a:solidFill>
                        </a:rPr>
                        <a:t>Coco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>
                          <a:solidFill>
                            <a:srgbClr val="0000CC"/>
                          </a:solidFill>
                        </a:rPr>
                        <a:t>86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6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14076">
                <a:tc>
                  <a:txBody>
                    <a:bodyPr/>
                    <a:lstStyle/>
                    <a:p>
                      <a:pPr algn="ctr"/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28596" y="214290"/>
            <a:ext cx="8501122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PE" sz="3200" dirty="0">
                <a:solidFill>
                  <a:srgbClr val="C00000"/>
                </a:solidFill>
              </a:rPr>
              <a:t>Composición de ácidos grasos en distintos aceites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4656</TotalTime>
  <Words>2389</Words>
  <Application>Microsoft Office PowerPoint</Application>
  <PresentationFormat>Presentación en pantalla (4:3)</PresentationFormat>
  <Paragraphs>634</Paragraphs>
  <Slides>46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47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 ACIDOS GRASOS ESENCIALES - no son sintetizados por el organismo - deben ser provistos con la dieta - son poliinsaturados </vt:lpstr>
      <vt:lpstr>ACIDOS GRASOS ESENCIALES Ácidos grasos poliinsaturados Importancia en la dieta</vt:lpstr>
      <vt:lpstr> Digestión y Absorción de los Lípidos </vt:lpstr>
      <vt:lpstr>Diapositiva 13</vt:lpstr>
      <vt:lpstr>Diapositiva 14</vt:lpstr>
      <vt:lpstr>Sales biliares  Función</vt:lpstr>
      <vt:lpstr>Sales biliares y emulsión de grasas</vt:lpstr>
      <vt:lpstr>Digestión de los Lípidos Órganos que intervienen</vt:lpstr>
      <vt:lpstr> Digestión de los Lípidos Enzimas digestivas </vt:lpstr>
      <vt:lpstr>Diapositiva 19</vt:lpstr>
      <vt:lpstr>Digestión de Fosfolípidos</vt:lpstr>
      <vt:lpstr>Diapositiva 21</vt:lpstr>
      <vt:lpstr>Absorción de los productos de la digestión de Triglicéridos</vt:lpstr>
      <vt:lpstr>Diapositiva 23</vt:lpstr>
      <vt:lpstr>Diapositiva 24</vt:lpstr>
      <vt:lpstr>Biosíntesis de TG en el enterocito </vt:lpstr>
      <vt:lpstr>Diapositiva 26</vt:lpstr>
      <vt:lpstr>Diapositiva 27</vt:lpstr>
      <vt:lpstr>Resíntesis de TG  en el enterocito</vt:lpstr>
      <vt:lpstr>Diapositiva 29</vt:lpstr>
      <vt:lpstr>QUILOMICRON  Estructura</vt:lpstr>
      <vt:lpstr>Diapositiva 31</vt:lpstr>
      <vt:lpstr>LIPOPROTEINAS</vt:lpstr>
      <vt:lpstr>Diapositiva 33</vt:lpstr>
      <vt:lpstr>Diapositiva 34</vt:lpstr>
      <vt:lpstr>Diapositiva 35</vt:lpstr>
      <vt:lpstr>Diapositiva 36</vt:lpstr>
      <vt:lpstr>Apolipoproteínas</vt:lpstr>
      <vt:lpstr>Acción de la Lipoprotein lipasa (LPL) y  Lipasa hepatica (LH)</vt:lpstr>
      <vt:lpstr>Acción de  Lecitin Colesterol Acil Transferasa (LCAT) en HDL</vt:lpstr>
      <vt:lpstr>Esterificación del colesterol (ACAT) intracelular </vt:lpstr>
      <vt:lpstr>ATEROSCLEROSIS</vt:lpstr>
      <vt:lpstr>Diapositiva 42</vt:lpstr>
      <vt:lpstr>Diapositiva 43</vt:lpstr>
      <vt:lpstr>Diapositiva 44</vt:lpstr>
      <vt:lpstr>Diapositiva 45</vt:lpstr>
      <vt:lpstr>Diapositiva 46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ali y facu</cp:lastModifiedBy>
  <cp:revision>325</cp:revision>
  <dcterms:created xsi:type="dcterms:W3CDTF">2014-09-25T22:58:13Z</dcterms:created>
  <dcterms:modified xsi:type="dcterms:W3CDTF">2016-05-21T15:08:31Z</dcterms:modified>
</cp:coreProperties>
</file>